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handoutMasterIdLst>
    <p:handoutMasterId r:id="rId56"/>
  </p:handoutMasterIdLst>
  <p:sldIdLst>
    <p:sldId id="256" r:id="rId2"/>
    <p:sldId id="257" r:id="rId3"/>
    <p:sldId id="307" r:id="rId4"/>
    <p:sldId id="263" r:id="rId5"/>
    <p:sldId id="265" r:id="rId6"/>
    <p:sldId id="267" r:id="rId7"/>
    <p:sldId id="264" r:id="rId8"/>
    <p:sldId id="268" r:id="rId9"/>
    <p:sldId id="269" r:id="rId10"/>
    <p:sldId id="270" r:id="rId11"/>
    <p:sldId id="271" r:id="rId12"/>
    <p:sldId id="272" r:id="rId13"/>
    <p:sldId id="273" r:id="rId14"/>
    <p:sldId id="274" r:id="rId15"/>
    <p:sldId id="304" r:id="rId16"/>
    <p:sldId id="275" r:id="rId17"/>
    <p:sldId id="276" r:id="rId18"/>
    <p:sldId id="277" r:id="rId19"/>
    <p:sldId id="278" r:id="rId20"/>
    <p:sldId id="279" r:id="rId21"/>
    <p:sldId id="280" r:id="rId22"/>
    <p:sldId id="281" r:id="rId23"/>
    <p:sldId id="305" r:id="rId24"/>
    <p:sldId id="282" r:id="rId25"/>
    <p:sldId id="283" r:id="rId26"/>
    <p:sldId id="306" r:id="rId27"/>
    <p:sldId id="284" r:id="rId28"/>
    <p:sldId id="308" r:id="rId29"/>
    <p:sldId id="309" r:id="rId30"/>
    <p:sldId id="287" r:id="rId31"/>
    <p:sldId id="288" r:id="rId32"/>
    <p:sldId id="289" r:id="rId33"/>
    <p:sldId id="290" r:id="rId34"/>
    <p:sldId id="291" r:id="rId35"/>
    <p:sldId id="292" r:id="rId36"/>
    <p:sldId id="310" r:id="rId37"/>
    <p:sldId id="311" r:id="rId38"/>
    <p:sldId id="312" r:id="rId39"/>
    <p:sldId id="313" r:id="rId40"/>
    <p:sldId id="314" r:id="rId41"/>
    <p:sldId id="295" r:id="rId42"/>
    <p:sldId id="296" r:id="rId43"/>
    <p:sldId id="297" r:id="rId44"/>
    <p:sldId id="298" r:id="rId45"/>
    <p:sldId id="315" r:id="rId46"/>
    <p:sldId id="316" r:id="rId47"/>
    <p:sldId id="262" r:id="rId48"/>
    <p:sldId id="301" r:id="rId49"/>
    <p:sldId id="302" r:id="rId50"/>
    <p:sldId id="303" r:id="rId51"/>
    <p:sldId id="261" r:id="rId52"/>
    <p:sldId id="260" r:id="rId53"/>
    <p:sldId id="259" r:id="rId54"/>
  </p:sldIdLst>
  <p:sldSz cx="7772400" cy="10058400"/>
  <p:notesSz cx="7010400" cy="9296400"/>
  <p:defaultTextStyle>
    <a:defPPr>
      <a:defRPr lang="en-US"/>
    </a:defPPr>
    <a:lvl1pPr marL="0" algn="l" defTabSz="1018711" rtl="0" eaLnBrk="1" latinLnBrk="0" hangingPunct="1">
      <a:defRPr sz="2100" kern="1200">
        <a:solidFill>
          <a:schemeClr val="tx1"/>
        </a:solidFill>
        <a:latin typeface="+mn-lt"/>
        <a:ea typeface="+mn-ea"/>
        <a:cs typeface="+mn-cs"/>
      </a:defRPr>
    </a:lvl1pPr>
    <a:lvl2pPr marL="509357" algn="l" defTabSz="1018711" rtl="0" eaLnBrk="1" latinLnBrk="0" hangingPunct="1">
      <a:defRPr sz="2100" kern="1200">
        <a:solidFill>
          <a:schemeClr val="tx1"/>
        </a:solidFill>
        <a:latin typeface="+mn-lt"/>
        <a:ea typeface="+mn-ea"/>
        <a:cs typeface="+mn-cs"/>
      </a:defRPr>
    </a:lvl2pPr>
    <a:lvl3pPr marL="1018711" algn="l" defTabSz="1018711" rtl="0" eaLnBrk="1" latinLnBrk="0" hangingPunct="1">
      <a:defRPr sz="2100" kern="1200">
        <a:solidFill>
          <a:schemeClr val="tx1"/>
        </a:solidFill>
        <a:latin typeface="+mn-lt"/>
        <a:ea typeface="+mn-ea"/>
        <a:cs typeface="+mn-cs"/>
      </a:defRPr>
    </a:lvl3pPr>
    <a:lvl4pPr marL="1528068" algn="l" defTabSz="1018711" rtl="0" eaLnBrk="1" latinLnBrk="0" hangingPunct="1">
      <a:defRPr sz="2100" kern="1200">
        <a:solidFill>
          <a:schemeClr val="tx1"/>
        </a:solidFill>
        <a:latin typeface="+mn-lt"/>
        <a:ea typeface="+mn-ea"/>
        <a:cs typeface="+mn-cs"/>
      </a:defRPr>
    </a:lvl4pPr>
    <a:lvl5pPr marL="2037424" algn="l" defTabSz="1018711" rtl="0" eaLnBrk="1" latinLnBrk="0" hangingPunct="1">
      <a:defRPr sz="2100" kern="1200">
        <a:solidFill>
          <a:schemeClr val="tx1"/>
        </a:solidFill>
        <a:latin typeface="+mn-lt"/>
        <a:ea typeface="+mn-ea"/>
        <a:cs typeface="+mn-cs"/>
      </a:defRPr>
    </a:lvl5pPr>
    <a:lvl6pPr marL="2546779" algn="l" defTabSz="1018711" rtl="0" eaLnBrk="1" latinLnBrk="0" hangingPunct="1">
      <a:defRPr sz="2100" kern="1200">
        <a:solidFill>
          <a:schemeClr val="tx1"/>
        </a:solidFill>
        <a:latin typeface="+mn-lt"/>
        <a:ea typeface="+mn-ea"/>
        <a:cs typeface="+mn-cs"/>
      </a:defRPr>
    </a:lvl6pPr>
    <a:lvl7pPr marL="3056135" algn="l" defTabSz="1018711" rtl="0" eaLnBrk="1" latinLnBrk="0" hangingPunct="1">
      <a:defRPr sz="2100" kern="1200">
        <a:solidFill>
          <a:schemeClr val="tx1"/>
        </a:solidFill>
        <a:latin typeface="+mn-lt"/>
        <a:ea typeface="+mn-ea"/>
        <a:cs typeface="+mn-cs"/>
      </a:defRPr>
    </a:lvl7pPr>
    <a:lvl8pPr marL="3565492" algn="l" defTabSz="1018711" rtl="0" eaLnBrk="1" latinLnBrk="0" hangingPunct="1">
      <a:defRPr sz="2100" kern="1200">
        <a:solidFill>
          <a:schemeClr val="tx1"/>
        </a:solidFill>
        <a:latin typeface="+mn-lt"/>
        <a:ea typeface="+mn-ea"/>
        <a:cs typeface="+mn-cs"/>
      </a:defRPr>
    </a:lvl8pPr>
    <a:lvl9pPr marL="4074846" algn="l" defTabSz="1018711" rtl="0" eaLnBrk="1" latinLnBrk="0" hangingPunct="1">
      <a:defRPr sz="21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la" initials="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06" autoAdjust="0"/>
    <p:restoredTop sz="96231" autoAdjust="0"/>
  </p:normalViewPr>
  <p:slideViewPr>
    <p:cSldViewPr>
      <p:cViewPr varScale="1">
        <p:scale>
          <a:sx n="74" d="100"/>
          <a:sy n="74" d="100"/>
        </p:scale>
        <p:origin x="-3186" y="-102"/>
      </p:cViewPr>
      <p:guideLst>
        <p:guide orient="horz" pos="3169"/>
        <p:guide pos="2449"/>
      </p:guideLst>
    </p:cSldViewPr>
  </p:slideViewPr>
  <p:outlineViewPr>
    <p:cViewPr>
      <p:scale>
        <a:sx n="33" d="100"/>
        <a:sy n="33" d="100"/>
      </p:scale>
      <p:origin x="0" y="816"/>
    </p:cViewPr>
  </p:outlin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5B265318-D086-4B62-A3D4-F257FFFF71D4}" type="datetimeFigureOut">
              <a:rPr lang="en-US" smtClean="0"/>
              <a:t>3/19/2013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54ED1B30-21C6-4CBF-ADEA-46093574A8FA}" type="slidenum">
              <a:rPr lang="en-US" smtClean="0"/>
              <a:t>‹#›</a:t>
            </a:fld>
            <a:endParaRPr lang="en-US"/>
          </a:p>
        </p:txBody>
      </p:sp>
    </p:spTree>
    <p:extLst>
      <p:ext uri="{BB962C8B-B14F-4D97-AF65-F5344CB8AC3E}">
        <p14:creationId xmlns:p14="http://schemas.microsoft.com/office/powerpoint/2010/main" val="3864631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C4BBB70-C018-4155-9C08-B11FBD1A45C5}" type="datetimeFigureOut">
              <a:rPr lang="en-US" smtClean="0"/>
              <a:t>3/19/2013</a:t>
            </a:fld>
            <a:endParaRPr lang="en-US"/>
          </a:p>
        </p:txBody>
      </p:sp>
      <p:sp>
        <p:nvSpPr>
          <p:cNvPr id="4" name="Slide Image Placeholder 3"/>
          <p:cNvSpPr>
            <a:spLocks noGrp="1" noRot="1" noChangeAspect="1"/>
          </p:cNvSpPr>
          <p:nvPr>
            <p:ph type="sldImg" idx="2"/>
          </p:nvPr>
        </p:nvSpPr>
        <p:spPr>
          <a:xfrm>
            <a:off x="2159000" y="696913"/>
            <a:ext cx="26924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DC36377-27D6-42A2-94CC-7F280EC43A5E}" type="slidenum">
              <a:rPr lang="en-US" smtClean="0"/>
              <a:t>‹#›</a:t>
            </a:fld>
            <a:endParaRPr lang="en-US"/>
          </a:p>
        </p:txBody>
      </p:sp>
    </p:spTree>
    <p:extLst>
      <p:ext uri="{BB962C8B-B14F-4D97-AF65-F5344CB8AC3E}">
        <p14:creationId xmlns:p14="http://schemas.microsoft.com/office/powerpoint/2010/main" val="1824294122"/>
      </p:ext>
    </p:extLst>
  </p:cSld>
  <p:clrMap bg1="lt1" tx1="dk1" bg2="lt2" tx2="dk2" accent1="accent1" accent2="accent2" accent3="accent3" accent4="accent4" accent5="accent5" accent6="accent6" hlink="hlink" folHlink="folHlink"/>
  <p:notesStyle>
    <a:lvl1pPr marL="0" algn="l" defTabSz="1018711" rtl="0" eaLnBrk="1" latinLnBrk="0" hangingPunct="1">
      <a:defRPr sz="1200" kern="1200">
        <a:solidFill>
          <a:schemeClr val="tx1"/>
        </a:solidFill>
        <a:latin typeface="+mn-lt"/>
        <a:ea typeface="+mn-ea"/>
        <a:cs typeface="+mn-cs"/>
      </a:defRPr>
    </a:lvl1pPr>
    <a:lvl2pPr marL="509357" algn="l" defTabSz="1018711" rtl="0" eaLnBrk="1" latinLnBrk="0" hangingPunct="1">
      <a:defRPr sz="1200" kern="1200">
        <a:solidFill>
          <a:schemeClr val="tx1"/>
        </a:solidFill>
        <a:latin typeface="+mn-lt"/>
        <a:ea typeface="+mn-ea"/>
        <a:cs typeface="+mn-cs"/>
      </a:defRPr>
    </a:lvl2pPr>
    <a:lvl3pPr marL="1018711" algn="l" defTabSz="1018711" rtl="0" eaLnBrk="1" latinLnBrk="0" hangingPunct="1">
      <a:defRPr sz="1200" kern="1200">
        <a:solidFill>
          <a:schemeClr val="tx1"/>
        </a:solidFill>
        <a:latin typeface="+mn-lt"/>
        <a:ea typeface="+mn-ea"/>
        <a:cs typeface="+mn-cs"/>
      </a:defRPr>
    </a:lvl3pPr>
    <a:lvl4pPr marL="1528068" algn="l" defTabSz="1018711" rtl="0" eaLnBrk="1" latinLnBrk="0" hangingPunct="1">
      <a:defRPr sz="1200" kern="1200">
        <a:solidFill>
          <a:schemeClr val="tx1"/>
        </a:solidFill>
        <a:latin typeface="+mn-lt"/>
        <a:ea typeface="+mn-ea"/>
        <a:cs typeface="+mn-cs"/>
      </a:defRPr>
    </a:lvl4pPr>
    <a:lvl5pPr marL="2037424" algn="l" defTabSz="1018711" rtl="0" eaLnBrk="1" latinLnBrk="0" hangingPunct="1">
      <a:defRPr sz="1200" kern="1200">
        <a:solidFill>
          <a:schemeClr val="tx1"/>
        </a:solidFill>
        <a:latin typeface="+mn-lt"/>
        <a:ea typeface="+mn-ea"/>
        <a:cs typeface="+mn-cs"/>
      </a:defRPr>
    </a:lvl5pPr>
    <a:lvl6pPr marL="2546779" algn="l" defTabSz="1018711" rtl="0" eaLnBrk="1" latinLnBrk="0" hangingPunct="1">
      <a:defRPr sz="1200" kern="1200">
        <a:solidFill>
          <a:schemeClr val="tx1"/>
        </a:solidFill>
        <a:latin typeface="+mn-lt"/>
        <a:ea typeface="+mn-ea"/>
        <a:cs typeface="+mn-cs"/>
      </a:defRPr>
    </a:lvl6pPr>
    <a:lvl7pPr marL="3056135" algn="l" defTabSz="1018711" rtl="0" eaLnBrk="1" latinLnBrk="0" hangingPunct="1">
      <a:defRPr sz="1200" kern="1200">
        <a:solidFill>
          <a:schemeClr val="tx1"/>
        </a:solidFill>
        <a:latin typeface="+mn-lt"/>
        <a:ea typeface="+mn-ea"/>
        <a:cs typeface="+mn-cs"/>
      </a:defRPr>
    </a:lvl7pPr>
    <a:lvl8pPr marL="3565492" algn="l" defTabSz="1018711" rtl="0" eaLnBrk="1" latinLnBrk="0" hangingPunct="1">
      <a:defRPr sz="1200" kern="1200">
        <a:solidFill>
          <a:schemeClr val="tx1"/>
        </a:solidFill>
        <a:latin typeface="+mn-lt"/>
        <a:ea typeface="+mn-ea"/>
        <a:cs typeface="+mn-cs"/>
      </a:defRPr>
    </a:lvl8pPr>
    <a:lvl9pPr marL="4074846" algn="l" defTabSz="101871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59000" y="696913"/>
            <a:ext cx="26924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C36377-27D6-42A2-94CC-7F280EC43A5E}" type="slidenum">
              <a:rPr lang="en-US" smtClean="0"/>
              <a:t>1</a:t>
            </a:fld>
            <a:endParaRPr lang="en-US"/>
          </a:p>
        </p:txBody>
      </p:sp>
    </p:spTree>
    <p:extLst>
      <p:ext uri="{BB962C8B-B14F-4D97-AF65-F5344CB8AC3E}">
        <p14:creationId xmlns:p14="http://schemas.microsoft.com/office/powerpoint/2010/main" val="1065844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1" y="3124625"/>
            <a:ext cx="6606540" cy="2156036"/>
          </a:xfrm>
        </p:spPr>
        <p:txBody>
          <a:bodyPr/>
          <a:lstStyle/>
          <a:p>
            <a:r>
              <a:rPr lang="en-US" smtClean="0"/>
              <a:t>Click to edit Master title style</a:t>
            </a:r>
            <a:endParaRPr lang="en-US"/>
          </a:p>
        </p:txBody>
      </p:sp>
      <p:sp>
        <p:nvSpPr>
          <p:cNvPr id="3" name="Subtitle 2"/>
          <p:cNvSpPr>
            <a:spLocks noGrp="1"/>
          </p:cNvSpPr>
          <p:nvPr>
            <p:ph type="subTitle" idx="1"/>
          </p:nvPr>
        </p:nvSpPr>
        <p:spPr>
          <a:xfrm>
            <a:off x="1165861" y="5699763"/>
            <a:ext cx="5440680" cy="2570479"/>
          </a:xfrm>
        </p:spPr>
        <p:txBody>
          <a:bodyPr/>
          <a:lstStyle>
            <a:lvl1pPr marL="0" indent="0" algn="ctr">
              <a:buNone/>
              <a:defRPr>
                <a:solidFill>
                  <a:schemeClr val="tx1">
                    <a:tint val="75000"/>
                  </a:schemeClr>
                </a:solidFill>
              </a:defRPr>
            </a:lvl1pPr>
            <a:lvl2pPr marL="509357" indent="0" algn="ctr">
              <a:buNone/>
              <a:defRPr>
                <a:solidFill>
                  <a:schemeClr val="tx1">
                    <a:tint val="75000"/>
                  </a:schemeClr>
                </a:solidFill>
              </a:defRPr>
            </a:lvl2pPr>
            <a:lvl3pPr marL="1018711" indent="0" algn="ctr">
              <a:buNone/>
              <a:defRPr>
                <a:solidFill>
                  <a:schemeClr val="tx1">
                    <a:tint val="75000"/>
                  </a:schemeClr>
                </a:solidFill>
              </a:defRPr>
            </a:lvl3pPr>
            <a:lvl4pPr marL="1528068" indent="0" algn="ctr">
              <a:buNone/>
              <a:defRPr>
                <a:solidFill>
                  <a:schemeClr val="tx1">
                    <a:tint val="75000"/>
                  </a:schemeClr>
                </a:solidFill>
              </a:defRPr>
            </a:lvl4pPr>
            <a:lvl5pPr marL="2037424" indent="0" algn="ctr">
              <a:buNone/>
              <a:defRPr>
                <a:solidFill>
                  <a:schemeClr val="tx1">
                    <a:tint val="75000"/>
                  </a:schemeClr>
                </a:solidFill>
              </a:defRPr>
            </a:lvl5pPr>
            <a:lvl6pPr marL="2546779" indent="0" algn="ctr">
              <a:buNone/>
              <a:defRPr>
                <a:solidFill>
                  <a:schemeClr val="tx1">
                    <a:tint val="75000"/>
                  </a:schemeClr>
                </a:solidFill>
              </a:defRPr>
            </a:lvl6pPr>
            <a:lvl7pPr marL="3056135" indent="0" algn="ctr">
              <a:buNone/>
              <a:defRPr>
                <a:solidFill>
                  <a:schemeClr val="tx1">
                    <a:tint val="75000"/>
                  </a:schemeClr>
                </a:solidFill>
              </a:defRPr>
            </a:lvl7pPr>
            <a:lvl8pPr marL="3565492" indent="0" algn="ctr">
              <a:buNone/>
              <a:defRPr>
                <a:solidFill>
                  <a:schemeClr val="tx1">
                    <a:tint val="75000"/>
                  </a:schemeClr>
                </a:solidFill>
              </a:defRPr>
            </a:lvl8pPr>
            <a:lvl9pPr marL="4074846"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62AF2D-A0B0-4D52-927E-4E1DC6708486}" type="datetimeFigureOut">
              <a:rPr lang="en-US" smtClean="0"/>
              <a:t>3/19/2013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D677F-4201-486A-8F85-708C9523013B}" type="slidenum">
              <a:rPr lang="en-US" smtClean="0"/>
              <a:t>‹#›</a:t>
            </a:fld>
            <a:endParaRPr lang="en-US"/>
          </a:p>
        </p:txBody>
      </p:sp>
    </p:spTree>
    <p:extLst>
      <p:ext uri="{BB962C8B-B14F-4D97-AF65-F5344CB8AC3E}">
        <p14:creationId xmlns:p14="http://schemas.microsoft.com/office/powerpoint/2010/main" val="2294220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62AF2D-A0B0-4D52-927E-4E1DC6708486}" type="datetimeFigureOut">
              <a:rPr lang="en-US" smtClean="0"/>
              <a:t>3/19/2013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D677F-4201-486A-8F85-708C9523013B}" type="slidenum">
              <a:rPr lang="en-US" smtClean="0"/>
              <a:t>‹#›</a:t>
            </a:fld>
            <a:endParaRPr lang="en-US"/>
          </a:p>
        </p:txBody>
      </p:sp>
    </p:spTree>
    <p:extLst>
      <p:ext uri="{BB962C8B-B14F-4D97-AF65-F5344CB8AC3E}">
        <p14:creationId xmlns:p14="http://schemas.microsoft.com/office/powerpoint/2010/main" val="3593356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3967" y="6463453"/>
            <a:ext cx="6606540" cy="1997711"/>
          </a:xfrm>
        </p:spPr>
        <p:txBody>
          <a:bodyPr anchor="t"/>
          <a:lstStyle>
            <a:lvl1pPr algn="l">
              <a:defRPr sz="4500" b="1" cap="all"/>
            </a:lvl1pPr>
          </a:lstStyle>
          <a:p>
            <a:r>
              <a:rPr lang="en-US" smtClean="0"/>
              <a:t>Click to edit Master title style</a:t>
            </a:r>
            <a:endParaRPr lang="en-US"/>
          </a:p>
        </p:txBody>
      </p:sp>
      <p:sp>
        <p:nvSpPr>
          <p:cNvPr id="3" name="Text Placeholder 2"/>
          <p:cNvSpPr>
            <a:spLocks noGrp="1"/>
          </p:cNvSpPr>
          <p:nvPr>
            <p:ph type="body" idx="1"/>
          </p:nvPr>
        </p:nvSpPr>
        <p:spPr>
          <a:xfrm>
            <a:off x="613967" y="4263180"/>
            <a:ext cx="6606540" cy="2200274"/>
          </a:xfrm>
        </p:spPr>
        <p:txBody>
          <a:bodyPr anchor="b"/>
          <a:lstStyle>
            <a:lvl1pPr marL="0" indent="0">
              <a:buNone/>
              <a:defRPr sz="2300">
                <a:solidFill>
                  <a:schemeClr val="tx1">
                    <a:tint val="75000"/>
                  </a:schemeClr>
                </a:solidFill>
              </a:defRPr>
            </a:lvl1pPr>
            <a:lvl2pPr marL="509357" indent="0">
              <a:buNone/>
              <a:defRPr sz="2100">
                <a:solidFill>
                  <a:schemeClr val="tx1">
                    <a:tint val="75000"/>
                  </a:schemeClr>
                </a:solidFill>
              </a:defRPr>
            </a:lvl2pPr>
            <a:lvl3pPr marL="1018711" indent="0">
              <a:buNone/>
              <a:defRPr sz="1900">
                <a:solidFill>
                  <a:schemeClr val="tx1">
                    <a:tint val="75000"/>
                  </a:schemeClr>
                </a:solidFill>
              </a:defRPr>
            </a:lvl3pPr>
            <a:lvl4pPr marL="1528068" indent="0">
              <a:buNone/>
              <a:defRPr sz="1700">
                <a:solidFill>
                  <a:schemeClr val="tx1">
                    <a:tint val="75000"/>
                  </a:schemeClr>
                </a:solidFill>
              </a:defRPr>
            </a:lvl4pPr>
            <a:lvl5pPr marL="2037424" indent="0">
              <a:buNone/>
              <a:defRPr sz="1700">
                <a:solidFill>
                  <a:schemeClr val="tx1">
                    <a:tint val="75000"/>
                  </a:schemeClr>
                </a:solidFill>
              </a:defRPr>
            </a:lvl5pPr>
            <a:lvl6pPr marL="2546779" indent="0">
              <a:buNone/>
              <a:defRPr sz="1700">
                <a:solidFill>
                  <a:schemeClr val="tx1">
                    <a:tint val="75000"/>
                  </a:schemeClr>
                </a:solidFill>
              </a:defRPr>
            </a:lvl6pPr>
            <a:lvl7pPr marL="3056135" indent="0">
              <a:buNone/>
              <a:defRPr sz="1700">
                <a:solidFill>
                  <a:schemeClr val="tx1">
                    <a:tint val="75000"/>
                  </a:schemeClr>
                </a:solidFill>
              </a:defRPr>
            </a:lvl7pPr>
            <a:lvl8pPr marL="3565492" indent="0">
              <a:buNone/>
              <a:defRPr sz="1700">
                <a:solidFill>
                  <a:schemeClr val="tx1">
                    <a:tint val="75000"/>
                  </a:schemeClr>
                </a:solidFill>
              </a:defRPr>
            </a:lvl8pPr>
            <a:lvl9pPr marL="4074846" indent="0">
              <a:buNone/>
              <a:defRPr sz="1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62AF2D-A0B0-4D52-927E-4E1DC6708486}" type="datetimeFigureOut">
              <a:rPr lang="en-US" smtClean="0"/>
              <a:t>3/19/2013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D677F-4201-486A-8F85-708C9523013B}" type="slidenum">
              <a:rPr lang="en-US" smtClean="0"/>
              <a:t>‹#›</a:t>
            </a:fld>
            <a:endParaRPr lang="en-US"/>
          </a:p>
        </p:txBody>
      </p:sp>
    </p:spTree>
    <p:extLst>
      <p:ext uri="{BB962C8B-B14F-4D97-AF65-F5344CB8AC3E}">
        <p14:creationId xmlns:p14="http://schemas.microsoft.com/office/powerpoint/2010/main" val="4024427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83515" y="1476164"/>
            <a:ext cx="1585517" cy="4179359"/>
          </a:xfrm>
        </p:spPr>
        <p:txBody>
          <a:bodyPr/>
          <a:lstStyle>
            <a:lvl1pPr>
              <a:defRPr sz="31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898571" y="1476164"/>
            <a:ext cx="1586866" cy="4179359"/>
          </a:xfrm>
        </p:spPr>
        <p:txBody>
          <a:bodyPr/>
          <a:lstStyle>
            <a:lvl1pPr>
              <a:defRPr sz="31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62AF2D-A0B0-4D52-927E-4E1DC6708486}" type="datetimeFigureOut">
              <a:rPr lang="en-US" smtClean="0"/>
              <a:t>3/19/2013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8D677F-4201-486A-8F85-708C9523013B}" type="slidenum">
              <a:rPr lang="en-US" smtClean="0"/>
              <a:t>‹#›</a:t>
            </a:fld>
            <a:endParaRPr lang="en-US"/>
          </a:p>
        </p:txBody>
      </p:sp>
    </p:spTree>
    <p:extLst>
      <p:ext uri="{BB962C8B-B14F-4D97-AF65-F5344CB8AC3E}">
        <p14:creationId xmlns:p14="http://schemas.microsoft.com/office/powerpoint/2010/main" val="1498428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2803"/>
            <a:ext cx="6995161" cy="167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88622" y="2251500"/>
            <a:ext cx="3434159" cy="938317"/>
          </a:xfrm>
        </p:spPr>
        <p:txBody>
          <a:bodyPr anchor="b"/>
          <a:lstStyle>
            <a:lvl1pPr marL="0" indent="0">
              <a:buNone/>
              <a:defRPr sz="2700" b="1"/>
            </a:lvl1pPr>
            <a:lvl2pPr marL="509357" indent="0">
              <a:buNone/>
              <a:defRPr sz="2300" b="1"/>
            </a:lvl2pPr>
            <a:lvl3pPr marL="1018711" indent="0">
              <a:buNone/>
              <a:defRPr sz="2100" b="1"/>
            </a:lvl3pPr>
            <a:lvl4pPr marL="1528068" indent="0">
              <a:buNone/>
              <a:defRPr sz="1900" b="1"/>
            </a:lvl4pPr>
            <a:lvl5pPr marL="2037424" indent="0">
              <a:buNone/>
              <a:defRPr sz="1900" b="1"/>
            </a:lvl5pPr>
            <a:lvl6pPr marL="2546779" indent="0">
              <a:buNone/>
              <a:defRPr sz="1900" b="1"/>
            </a:lvl6pPr>
            <a:lvl7pPr marL="3056135" indent="0">
              <a:buNone/>
              <a:defRPr sz="1900" b="1"/>
            </a:lvl7pPr>
            <a:lvl8pPr marL="3565492" indent="0">
              <a:buNone/>
              <a:defRPr sz="1900" b="1"/>
            </a:lvl8pPr>
            <a:lvl9pPr marL="4074846" indent="0">
              <a:buNone/>
              <a:defRPr sz="1900" b="1"/>
            </a:lvl9pPr>
          </a:lstStyle>
          <a:p>
            <a:pPr lvl="0"/>
            <a:r>
              <a:rPr lang="en-US" smtClean="0"/>
              <a:t>Click to edit Master text styles</a:t>
            </a:r>
          </a:p>
        </p:txBody>
      </p:sp>
      <p:sp>
        <p:nvSpPr>
          <p:cNvPr id="4" name="Content Placeholder 3"/>
          <p:cNvSpPr>
            <a:spLocks noGrp="1"/>
          </p:cNvSpPr>
          <p:nvPr>
            <p:ph sz="half" idx="2"/>
          </p:nvPr>
        </p:nvSpPr>
        <p:spPr>
          <a:xfrm>
            <a:off x="388622" y="3189816"/>
            <a:ext cx="3434159" cy="5795223"/>
          </a:xfrm>
        </p:spPr>
        <p:txBody>
          <a:bodyPr/>
          <a:lstStyle>
            <a:lvl1pPr>
              <a:defRPr sz="27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948271" y="2251500"/>
            <a:ext cx="3435508" cy="938317"/>
          </a:xfrm>
        </p:spPr>
        <p:txBody>
          <a:bodyPr anchor="b"/>
          <a:lstStyle>
            <a:lvl1pPr marL="0" indent="0">
              <a:buNone/>
              <a:defRPr sz="2700" b="1"/>
            </a:lvl1pPr>
            <a:lvl2pPr marL="509357" indent="0">
              <a:buNone/>
              <a:defRPr sz="2300" b="1"/>
            </a:lvl2pPr>
            <a:lvl3pPr marL="1018711" indent="0">
              <a:buNone/>
              <a:defRPr sz="2100" b="1"/>
            </a:lvl3pPr>
            <a:lvl4pPr marL="1528068" indent="0">
              <a:buNone/>
              <a:defRPr sz="1900" b="1"/>
            </a:lvl4pPr>
            <a:lvl5pPr marL="2037424" indent="0">
              <a:buNone/>
              <a:defRPr sz="1900" b="1"/>
            </a:lvl5pPr>
            <a:lvl6pPr marL="2546779" indent="0">
              <a:buNone/>
              <a:defRPr sz="1900" b="1"/>
            </a:lvl6pPr>
            <a:lvl7pPr marL="3056135" indent="0">
              <a:buNone/>
              <a:defRPr sz="1900" b="1"/>
            </a:lvl7pPr>
            <a:lvl8pPr marL="3565492" indent="0">
              <a:buNone/>
              <a:defRPr sz="1900" b="1"/>
            </a:lvl8pPr>
            <a:lvl9pPr marL="4074846" indent="0">
              <a:buNone/>
              <a:defRPr sz="1900" b="1"/>
            </a:lvl9pPr>
          </a:lstStyle>
          <a:p>
            <a:pPr lvl="0"/>
            <a:r>
              <a:rPr lang="en-US" smtClean="0"/>
              <a:t>Click to edit Master text styles</a:t>
            </a:r>
          </a:p>
        </p:txBody>
      </p:sp>
      <p:sp>
        <p:nvSpPr>
          <p:cNvPr id="6" name="Content Placeholder 5"/>
          <p:cNvSpPr>
            <a:spLocks noGrp="1"/>
          </p:cNvSpPr>
          <p:nvPr>
            <p:ph sz="quarter" idx="4"/>
          </p:nvPr>
        </p:nvSpPr>
        <p:spPr>
          <a:xfrm>
            <a:off x="3948271" y="3189816"/>
            <a:ext cx="3435508" cy="5795223"/>
          </a:xfrm>
        </p:spPr>
        <p:txBody>
          <a:bodyPr/>
          <a:lstStyle>
            <a:lvl1pPr>
              <a:defRPr sz="27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C62AF2D-A0B0-4D52-927E-4E1DC6708486}" type="datetimeFigureOut">
              <a:rPr lang="en-US" smtClean="0"/>
              <a:t>3/19/2013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8D677F-4201-486A-8F85-708C9523013B}" type="slidenum">
              <a:rPr lang="en-US" smtClean="0"/>
              <a:t>‹#›</a:t>
            </a:fld>
            <a:endParaRPr lang="en-US"/>
          </a:p>
        </p:txBody>
      </p:sp>
    </p:spTree>
    <p:extLst>
      <p:ext uri="{BB962C8B-B14F-4D97-AF65-F5344CB8AC3E}">
        <p14:creationId xmlns:p14="http://schemas.microsoft.com/office/powerpoint/2010/main" val="2028978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62AF2D-A0B0-4D52-927E-4E1DC6708486}" type="datetimeFigureOut">
              <a:rPr lang="en-US" smtClean="0"/>
              <a:t>3/19/2013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8D677F-4201-486A-8F85-708C9523013B}" type="slidenum">
              <a:rPr lang="en-US" smtClean="0"/>
              <a:t>‹#›</a:t>
            </a:fld>
            <a:endParaRPr lang="en-US"/>
          </a:p>
        </p:txBody>
      </p:sp>
    </p:spTree>
    <p:extLst>
      <p:ext uri="{BB962C8B-B14F-4D97-AF65-F5344CB8AC3E}">
        <p14:creationId xmlns:p14="http://schemas.microsoft.com/office/powerpoint/2010/main" val="3057281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62AF2D-A0B0-4D52-927E-4E1DC6708486}" type="datetimeFigureOut">
              <a:rPr lang="en-US" smtClean="0"/>
              <a:t>3/19/2013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8D677F-4201-486A-8F85-708C9523013B}" type="slidenum">
              <a:rPr lang="en-US" smtClean="0"/>
              <a:t>‹#›</a:t>
            </a:fld>
            <a:endParaRPr lang="en-US"/>
          </a:p>
        </p:txBody>
      </p:sp>
    </p:spTree>
    <p:extLst>
      <p:ext uri="{BB962C8B-B14F-4D97-AF65-F5344CB8AC3E}">
        <p14:creationId xmlns:p14="http://schemas.microsoft.com/office/powerpoint/2010/main" val="3672653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8621" y="400473"/>
            <a:ext cx="2557066" cy="1704340"/>
          </a:xfrm>
        </p:spPr>
        <p:txBody>
          <a:bodyPr anchor="b"/>
          <a:lstStyle>
            <a:lvl1pPr algn="l">
              <a:defRPr sz="2300" b="1"/>
            </a:lvl1pPr>
          </a:lstStyle>
          <a:p>
            <a:r>
              <a:rPr lang="en-US" smtClean="0"/>
              <a:t>Click to edit Master title style</a:t>
            </a:r>
            <a:endParaRPr lang="en-US"/>
          </a:p>
        </p:txBody>
      </p:sp>
      <p:sp>
        <p:nvSpPr>
          <p:cNvPr id="3" name="Content Placeholder 2"/>
          <p:cNvSpPr>
            <a:spLocks noGrp="1"/>
          </p:cNvSpPr>
          <p:nvPr>
            <p:ph idx="1"/>
          </p:nvPr>
        </p:nvSpPr>
        <p:spPr>
          <a:xfrm>
            <a:off x="3038792" y="400474"/>
            <a:ext cx="4344988" cy="8584566"/>
          </a:xfrm>
        </p:spPr>
        <p:txBody>
          <a:bodyPr/>
          <a:lstStyle>
            <a:lvl1pPr>
              <a:defRPr sz="3500"/>
            </a:lvl1pPr>
            <a:lvl2pPr>
              <a:defRPr sz="3100"/>
            </a:lvl2pPr>
            <a:lvl3pPr>
              <a:defRPr sz="27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88621" y="2104816"/>
            <a:ext cx="2557066" cy="6880226"/>
          </a:xfrm>
        </p:spPr>
        <p:txBody>
          <a:bodyPr/>
          <a:lstStyle>
            <a:lvl1pPr marL="0" indent="0">
              <a:buNone/>
              <a:defRPr sz="1700"/>
            </a:lvl1pPr>
            <a:lvl2pPr marL="509357" indent="0">
              <a:buNone/>
              <a:defRPr sz="1200"/>
            </a:lvl2pPr>
            <a:lvl3pPr marL="1018711" indent="0">
              <a:buNone/>
              <a:defRPr sz="1000"/>
            </a:lvl3pPr>
            <a:lvl4pPr marL="1528068" indent="0">
              <a:buNone/>
              <a:defRPr sz="1000"/>
            </a:lvl4pPr>
            <a:lvl5pPr marL="2037424" indent="0">
              <a:buNone/>
              <a:defRPr sz="1000"/>
            </a:lvl5pPr>
            <a:lvl6pPr marL="2546779" indent="0">
              <a:buNone/>
              <a:defRPr sz="1000"/>
            </a:lvl6pPr>
            <a:lvl7pPr marL="3056135" indent="0">
              <a:buNone/>
              <a:defRPr sz="1000"/>
            </a:lvl7pPr>
            <a:lvl8pPr marL="3565492" indent="0">
              <a:buNone/>
              <a:defRPr sz="1000"/>
            </a:lvl8pPr>
            <a:lvl9pPr marL="4074846"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62AF2D-A0B0-4D52-927E-4E1DC6708486}" type="datetimeFigureOut">
              <a:rPr lang="en-US" smtClean="0"/>
              <a:t>3/19/2013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8D677F-4201-486A-8F85-708C9523013B}" type="slidenum">
              <a:rPr lang="en-US" smtClean="0"/>
              <a:t>‹#›</a:t>
            </a:fld>
            <a:endParaRPr lang="en-US"/>
          </a:p>
        </p:txBody>
      </p:sp>
    </p:spTree>
    <p:extLst>
      <p:ext uri="{BB962C8B-B14F-4D97-AF65-F5344CB8AC3E}">
        <p14:creationId xmlns:p14="http://schemas.microsoft.com/office/powerpoint/2010/main" val="233434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3445" y="7040880"/>
            <a:ext cx="4663440" cy="831216"/>
          </a:xfrm>
        </p:spPr>
        <p:txBody>
          <a:bodyPr anchor="b"/>
          <a:lstStyle>
            <a:lvl1pPr algn="l">
              <a:defRPr sz="2300" b="1"/>
            </a:lvl1pPr>
          </a:lstStyle>
          <a:p>
            <a:r>
              <a:rPr lang="en-US" smtClean="0"/>
              <a:t>Click to edit Master title style</a:t>
            </a:r>
            <a:endParaRPr lang="en-US"/>
          </a:p>
        </p:txBody>
      </p:sp>
      <p:sp>
        <p:nvSpPr>
          <p:cNvPr id="3" name="Picture Placeholder 2"/>
          <p:cNvSpPr>
            <a:spLocks noGrp="1"/>
          </p:cNvSpPr>
          <p:nvPr>
            <p:ph type="pic" idx="1"/>
          </p:nvPr>
        </p:nvSpPr>
        <p:spPr>
          <a:xfrm>
            <a:off x="1523445" y="898736"/>
            <a:ext cx="4663440" cy="6035040"/>
          </a:xfrm>
        </p:spPr>
        <p:txBody>
          <a:bodyPr/>
          <a:lstStyle>
            <a:lvl1pPr marL="0" indent="0">
              <a:buNone/>
              <a:defRPr sz="3500"/>
            </a:lvl1pPr>
            <a:lvl2pPr marL="509357" indent="0">
              <a:buNone/>
              <a:defRPr sz="3100"/>
            </a:lvl2pPr>
            <a:lvl3pPr marL="1018711" indent="0">
              <a:buNone/>
              <a:defRPr sz="2700"/>
            </a:lvl3pPr>
            <a:lvl4pPr marL="1528068" indent="0">
              <a:buNone/>
              <a:defRPr sz="2300"/>
            </a:lvl4pPr>
            <a:lvl5pPr marL="2037424" indent="0">
              <a:buNone/>
              <a:defRPr sz="2300"/>
            </a:lvl5pPr>
            <a:lvl6pPr marL="2546779" indent="0">
              <a:buNone/>
              <a:defRPr sz="2300"/>
            </a:lvl6pPr>
            <a:lvl7pPr marL="3056135" indent="0">
              <a:buNone/>
              <a:defRPr sz="2300"/>
            </a:lvl7pPr>
            <a:lvl8pPr marL="3565492" indent="0">
              <a:buNone/>
              <a:defRPr sz="2300"/>
            </a:lvl8pPr>
            <a:lvl9pPr marL="4074846" indent="0">
              <a:buNone/>
              <a:defRPr sz="2300"/>
            </a:lvl9pPr>
          </a:lstStyle>
          <a:p>
            <a:endParaRPr lang="en-US"/>
          </a:p>
        </p:txBody>
      </p:sp>
      <p:sp>
        <p:nvSpPr>
          <p:cNvPr id="4" name="Text Placeholder 3"/>
          <p:cNvSpPr>
            <a:spLocks noGrp="1"/>
          </p:cNvSpPr>
          <p:nvPr>
            <p:ph type="body" sz="half" idx="2"/>
          </p:nvPr>
        </p:nvSpPr>
        <p:spPr>
          <a:xfrm>
            <a:off x="1523445" y="7872097"/>
            <a:ext cx="4663440" cy="1180465"/>
          </a:xfrm>
        </p:spPr>
        <p:txBody>
          <a:bodyPr/>
          <a:lstStyle>
            <a:lvl1pPr marL="0" indent="0">
              <a:buNone/>
              <a:defRPr sz="1700"/>
            </a:lvl1pPr>
            <a:lvl2pPr marL="509357" indent="0">
              <a:buNone/>
              <a:defRPr sz="1200"/>
            </a:lvl2pPr>
            <a:lvl3pPr marL="1018711" indent="0">
              <a:buNone/>
              <a:defRPr sz="1000"/>
            </a:lvl3pPr>
            <a:lvl4pPr marL="1528068" indent="0">
              <a:buNone/>
              <a:defRPr sz="1000"/>
            </a:lvl4pPr>
            <a:lvl5pPr marL="2037424" indent="0">
              <a:buNone/>
              <a:defRPr sz="1000"/>
            </a:lvl5pPr>
            <a:lvl6pPr marL="2546779" indent="0">
              <a:buNone/>
              <a:defRPr sz="1000"/>
            </a:lvl6pPr>
            <a:lvl7pPr marL="3056135" indent="0">
              <a:buNone/>
              <a:defRPr sz="1000"/>
            </a:lvl7pPr>
            <a:lvl8pPr marL="3565492" indent="0">
              <a:buNone/>
              <a:defRPr sz="1000"/>
            </a:lvl8pPr>
            <a:lvl9pPr marL="4074846"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62AF2D-A0B0-4D52-927E-4E1DC6708486}" type="datetimeFigureOut">
              <a:rPr lang="en-US" smtClean="0"/>
              <a:t>3/19/2013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8D677F-4201-486A-8F85-708C9523013B}" type="slidenum">
              <a:rPr lang="en-US" smtClean="0"/>
              <a:t>‹#›</a:t>
            </a:fld>
            <a:endParaRPr lang="en-US"/>
          </a:p>
        </p:txBody>
      </p:sp>
    </p:spTree>
    <p:extLst>
      <p:ext uri="{BB962C8B-B14F-4D97-AF65-F5344CB8AC3E}">
        <p14:creationId xmlns:p14="http://schemas.microsoft.com/office/powerpoint/2010/main" val="1673768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62AF2D-A0B0-4D52-927E-4E1DC6708486}" type="datetimeFigureOut">
              <a:rPr lang="en-US" smtClean="0"/>
              <a:t>3/19/2013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D677F-4201-486A-8F85-708C9523013B}" type="slidenum">
              <a:rPr lang="en-US" smtClean="0"/>
              <a:t>‹#›</a:t>
            </a:fld>
            <a:endParaRPr lang="en-US"/>
          </a:p>
        </p:txBody>
      </p:sp>
    </p:spTree>
    <p:extLst>
      <p:ext uri="{BB962C8B-B14F-4D97-AF65-F5344CB8AC3E}">
        <p14:creationId xmlns:p14="http://schemas.microsoft.com/office/powerpoint/2010/main" val="3526216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660968" y="253790"/>
            <a:ext cx="824469" cy="540173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3516" y="253790"/>
            <a:ext cx="2347912" cy="540173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62AF2D-A0B0-4D52-927E-4E1DC6708486}" type="datetimeFigureOut">
              <a:rPr lang="en-US" smtClean="0"/>
              <a:t>3/19/2013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D677F-4201-486A-8F85-708C9523013B}" type="slidenum">
              <a:rPr lang="en-US" smtClean="0"/>
              <a:t>‹#›</a:t>
            </a:fld>
            <a:endParaRPr lang="en-US"/>
          </a:p>
        </p:txBody>
      </p:sp>
    </p:spTree>
    <p:extLst>
      <p:ext uri="{BB962C8B-B14F-4D97-AF65-F5344CB8AC3E}">
        <p14:creationId xmlns:p14="http://schemas.microsoft.com/office/powerpoint/2010/main" val="1701971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8620" y="402803"/>
            <a:ext cx="6995161" cy="1676400"/>
          </a:xfrm>
          <a:prstGeom prst="rect">
            <a:avLst/>
          </a:prstGeom>
        </p:spPr>
        <p:txBody>
          <a:bodyPr vert="horz" lIns="101872" tIns="50935" rIns="101872" bIns="5093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88620" y="2346961"/>
            <a:ext cx="6995161" cy="6638079"/>
          </a:xfrm>
          <a:prstGeom prst="rect">
            <a:avLst/>
          </a:prstGeom>
        </p:spPr>
        <p:txBody>
          <a:bodyPr vert="horz" lIns="101872" tIns="50935" rIns="101872" bIns="5093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88622" y="9322649"/>
            <a:ext cx="1813560" cy="535517"/>
          </a:xfrm>
          <a:prstGeom prst="rect">
            <a:avLst/>
          </a:prstGeom>
        </p:spPr>
        <p:txBody>
          <a:bodyPr vert="horz" lIns="101872" tIns="50935" rIns="101872" bIns="50935" rtlCol="0" anchor="ctr"/>
          <a:lstStyle>
            <a:lvl1pPr algn="l">
              <a:defRPr sz="1200">
                <a:solidFill>
                  <a:schemeClr val="tx1">
                    <a:tint val="75000"/>
                  </a:schemeClr>
                </a:solidFill>
              </a:defRPr>
            </a:lvl1pPr>
          </a:lstStyle>
          <a:p>
            <a:fld id="{2C62AF2D-A0B0-4D52-927E-4E1DC6708486}" type="datetimeFigureOut">
              <a:rPr lang="en-US" smtClean="0"/>
              <a:t>3/19/2013</a:t>
            </a:fld>
            <a:endParaRPr lang="en-US"/>
          </a:p>
        </p:txBody>
      </p:sp>
      <p:sp>
        <p:nvSpPr>
          <p:cNvPr id="5" name="Footer Placeholder 4"/>
          <p:cNvSpPr>
            <a:spLocks noGrp="1"/>
          </p:cNvSpPr>
          <p:nvPr>
            <p:ph type="ftr" sz="quarter" idx="3"/>
          </p:nvPr>
        </p:nvSpPr>
        <p:spPr>
          <a:xfrm>
            <a:off x="2655571" y="9322649"/>
            <a:ext cx="2461260" cy="535517"/>
          </a:xfrm>
          <a:prstGeom prst="rect">
            <a:avLst/>
          </a:prstGeom>
        </p:spPr>
        <p:txBody>
          <a:bodyPr vert="horz" lIns="101872" tIns="50935" rIns="101872" bIns="50935"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570220" y="9322649"/>
            <a:ext cx="1813560" cy="535517"/>
          </a:xfrm>
          <a:prstGeom prst="rect">
            <a:avLst/>
          </a:prstGeom>
        </p:spPr>
        <p:txBody>
          <a:bodyPr vert="horz" lIns="101872" tIns="50935" rIns="101872" bIns="50935" rtlCol="0" anchor="ctr"/>
          <a:lstStyle>
            <a:lvl1pPr algn="r">
              <a:defRPr sz="1200">
                <a:solidFill>
                  <a:schemeClr val="tx1">
                    <a:tint val="75000"/>
                  </a:schemeClr>
                </a:solidFill>
              </a:defRPr>
            </a:lvl1pPr>
          </a:lstStyle>
          <a:p>
            <a:fld id="{D08D677F-4201-486A-8F85-708C9523013B}" type="slidenum">
              <a:rPr lang="en-US" smtClean="0"/>
              <a:t>‹#›</a:t>
            </a:fld>
            <a:endParaRPr lang="en-US"/>
          </a:p>
        </p:txBody>
      </p:sp>
    </p:spTree>
    <p:extLst>
      <p:ext uri="{BB962C8B-B14F-4D97-AF65-F5344CB8AC3E}">
        <p14:creationId xmlns:p14="http://schemas.microsoft.com/office/powerpoint/2010/main" val="5553753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18711" rtl="0" eaLnBrk="1" latinLnBrk="0" hangingPunct="1">
        <a:spcBef>
          <a:spcPct val="0"/>
        </a:spcBef>
        <a:buNone/>
        <a:defRPr sz="5000" kern="1200">
          <a:solidFill>
            <a:schemeClr val="tx1"/>
          </a:solidFill>
          <a:latin typeface="+mj-lt"/>
          <a:ea typeface="+mj-ea"/>
          <a:cs typeface="+mj-cs"/>
        </a:defRPr>
      </a:lvl1pPr>
    </p:titleStyle>
    <p:bodyStyle>
      <a:lvl1pPr marL="382016" indent="-382016" algn="l" defTabSz="1018711" rtl="0" eaLnBrk="1" latinLnBrk="0" hangingPunct="1">
        <a:spcBef>
          <a:spcPct val="20000"/>
        </a:spcBef>
        <a:buFont typeface="Arial" pitchFamily="34" charset="0"/>
        <a:buChar char="•"/>
        <a:defRPr sz="3500" kern="1200">
          <a:solidFill>
            <a:schemeClr val="tx1"/>
          </a:solidFill>
          <a:latin typeface="+mn-lt"/>
          <a:ea typeface="+mn-ea"/>
          <a:cs typeface="+mn-cs"/>
        </a:defRPr>
      </a:lvl1pPr>
      <a:lvl2pPr marL="827703" indent="-318348" algn="l" defTabSz="1018711" rtl="0" eaLnBrk="1" latinLnBrk="0" hangingPunct="1">
        <a:spcBef>
          <a:spcPct val="20000"/>
        </a:spcBef>
        <a:buFont typeface="Arial" pitchFamily="34" charset="0"/>
        <a:buChar char="–"/>
        <a:defRPr sz="3100" kern="1200">
          <a:solidFill>
            <a:schemeClr val="tx1"/>
          </a:solidFill>
          <a:latin typeface="+mn-lt"/>
          <a:ea typeface="+mn-ea"/>
          <a:cs typeface="+mn-cs"/>
        </a:defRPr>
      </a:lvl2pPr>
      <a:lvl3pPr marL="1273389" indent="-254678" algn="l" defTabSz="1018711" rtl="0" eaLnBrk="1" latinLnBrk="0" hangingPunct="1">
        <a:spcBef>
          <a:spcPct val="20000"/>
        </a:spcBef>
        <a:buFont typeface="Arial" pitchFamily="34" charset="0"/>
        <a:buChar char="•"/>
        <a:defRPr sz="2700" kern="1200">
          <a:solidFill>
            <a:schemeClr val="tx1"/>
          </a:solidFill>
          <a:latin typeface="+mn-lt"/>
          <a:ea typeface="+mn-ea"/>
          <a:cs typeface="+mn-cs"/>
        </a:defRPr>
      </a:lvl3pPr>
      <a:lvl4pPr marL="1782746" indent="-254678" algn="l" defTabSz="1018711" rtl="0" eaLnBrk="1" latinLnBrk="0" hangingPunct="1">
        <a:spcBef>
          <a:spcPct val="20000"/>
        </a:spcBef>
        <a:buFont typeface="Arial" pitchFamily="34" charset="0"/>
        <a:buChar char="–"/>
        <a:defRPr sz="2300" kern="1200">
          <a:solidFill>
            <a:schemeClr val="tx1"/>
          </a:solidFill>
          <a:latin typeface="+mn-lt"/>
          <a:ea typeface="+mn-ea"/>
          <a:cs typeface="+mn-cs"/>
        </a:defRPr>
      </a:lvl4pPr>
      <a:lvl5pPr marL="2292102" indent="-254678" algn="l" defTabSz="1018711" rtl="0" eaLnBrk="1" latinLnBrk="0" hangingPunct="1">
        <a:spcBef>
          <a:spcPct val="20000"/>
        </a:spcBef>
        <a:buFont typeface="Arial" pitchFamily="34" charset="0"/>
        <a:buChar char="»"/>
        <a:defRPr sz="2300" kern="1200">
          <a:solidFill>
            <a:schemeClr val="tx1"/>
          </a:solidFill>
          <a:latin typeface="+mn-lt"/>
          <a:ea typeface="+mn-ea"/>
          <a:cs typeface="+mn-cs"/>
        </a:defRPr>
      </a:lvl5pPr>
      <a:lvl6pPr marL="2801457" indent="-254678" algn="l" defTabSz="1018711"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10813" indent="-254678" algn="l" defTabSz="1018711"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20170" indent="-254678" algn="l" defTabSz="1018711"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29525" indent="-254678" algn="l" defTabSz="1018711"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18711" rtl="0" eaLnBrk="1" latinLnBrk="0" hangingPunct="1">
        <a:defRPr sz="2100" kern="1200">
          <a:solidFill>
            <a:schemeClr val="tx1"/>
          </a:solidFill>
          <a:latin typeface="+mn-lt"/>
          <a:ea typeface="+mn-ea"/>
          <a:cs typeface="+mn-cs"/>
        </a:defRPr>
      </a:lvl1pPr>
      <a:lvl2pPr marL="509357" algn="l" defTabSz="1018711" rtl="0" eaLnBrk="1" latinLnBrk="0" hangingPunct="1">
        <a:defRPr sz="2100" kern="1200">
          <a:solidFill>
            <a:schemeClr val="tx1"/>
          </a:solidFill>
          <a:latin typeface="+mn-lt"/>
          <a:ea typeface="+mn-ea"/>
          <a:cs typeface="+mn-cs"/>
        </a:defRPr>
      </a:lvl2pPr>
      <a:lvl3pPr marL="1018711" algn="l" defTabSz="1018711" rtl="0" eaLnBrk="1" latinLnBrk="0" hangingPunct="1">
        <a:defRPr sz="2100" kern="1200">
          <a:solidFill>
            <a:schemeClr val="tx1"/>
          </a:solidFill>
          <a:latin typeface="+mn-lt"/>
          <a:ea typeface="+mn-ea"/>
          <a:cs typeface="+mn-cs"/>
        </a:defRPr>
      </a:lvl3pPr>
      <a:lvl4pPr marL="1528068" algn="l" defTabSz="1018711" rtl="0" eaLnBrk="1" latinLnBrk="0" hangingPunct="1">
        <a:defRPr sz="2100" kern="1200">
          <a:solidFill>
            <a:schemeClr val="tx1"/>
          </a:solidFill>
          <a:latin typeface="+mn-lt"/>
          <a:ea typeface="+mn-ea"/>
          <a:cs typeface="+mn-cs"/>
        </a:defRPr>
      </a:lvl4pPr>
      <a:lvl5pPr marL="2037424" algn="l" defTabSz="1018711" rtl="0" eaLnBrk="1" latinLnBrk="0" hangingPunct="1">
        <a:defRPr sz="2100" kern="1200">
          <a:solidFill>
            <a:schemeClr val="tx1"/>
          </a:solidFill>
          <a:latin typeface="+mn-lt"/>
          <a:ea typeface="+mn-ea"/>
          <a:cs typeface="+mn-cs"/>
        </a:defRPr>
      </a:lvl5pPr>
      <a:lvl6pPr marL="2546779" algn="l" defTabSz="1018711" rtl="0" eaLnBrk="1" latinLnBrk="0" hangingPunct="1">
        <a:defRPr sz="2100" kern="1200">
          <a:solidFill>
            <a:schemeClr val="tx1"/>
          </a:solidFill>
          <a:latin typeface="+mn-lt"/>
          <a:ea typeface="+mn-ea"/>
          <a:cs typeface="+mn-cs"/>
        </a:defRPr>
      </a:lvl6pPr>
      <a:lvl7pPr marL="3056135" algn="l" defTabSz="1018711" rtl="0" eaLnBrk="1" latinLnBrk="0" hangingPunct="1">
        <a:defRPr sz="2100" kern="1200">
          <a:solidFill>
            <a:schemeClr val="tx1"/>
          </a:solidFill>
          <a:latin typeface="+mn-lt"/>
          <a:ea typeface="+mn-ea"/>
          <a:cs typeface="+mn-cs"/>
        </a:defRPr>
      </a:lvl7pPr>
      <a:lvl8pPr marL="3565492" algn="l" defTabSz="1018711" rtl="0" eaLnBrk="1" latinLnBrk="0" hangingPunct="1">
        <a:defRPr sz="2100" kern="1200">
          <a:solidFill>
            <a:schemeClr val="tx1"/>
          </a:solidFill>
          <a:latin typeface="+mn-lt"/>
          <a:ea typeface="+mn-ea"/>
          <a:cs typeface="+mn-cs"/>
        </a:defRPr>
      </a:lvl8pPr>
      <a:lvl9pPr marL="4074846" algn="l" defTabSz="1018711"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tmp"/><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5.tmp"/></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7.tmp"/></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tm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tm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0.tmp"/><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1.tm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2.tmp"/><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3.tm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4.tmp"/><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5.tmp"/><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5.tmp"/><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5.tm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6.tmp"/><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7.tm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9.tmp"/><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0.tm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1.tmp"/><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lala\Desktop\DW\Untitled-2.png"/>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57200" y="2933833"/>
            <a:ext cx="6803862" cy="445756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 name="Rectangle 3"/>
          <p:cNvSpPr/>
          <p:nvPr/>
        </p:nvSpPr>
        <p:spPr>
          <a:xfrm>
            <a:off x="0" y="469915"/>
            <a:ext cx="5105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9" name="Rectangle 8"/>
          <p:cNvSpPr/>
          <p:nvPr/>
        </p:nvSpPr>
        <p:spPr>
          <a:xfrm>
            <a:off x="-1"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pic>
        <p:nvPicPr>
          <p:cNvPr id="1028" name="Picture 4" descr="C:\Users\lala\Desktop\Untitled-1.png"/>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356566" y="457200"/>
            <a:ext cx="2111034" cy="56248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04800" y="8723207"/>
            <a:ext cx="5400411" cy="344593"/>
          </a:xfrm>
          <a:prstGeom prst="rect">
            <a:avLst/>
          </a:prstGeom>
          <a:noFill/>
        </p:spPr>
        <p:txBody>
          <a:bodyPr wrap="none" lIns="188860" tIns="94430" rIns="188860" bIns="94430" rtlCol="0">
            <a:spAutoFit/>
          </a:bodyPr>
          <a:lstStyle/>
          <a:p>
            <a:r>
              <a:rPr lang="en-US" sz="1000" b="1" dirty="0">
                <a:latin typeface="Microsoft Sans Serif" pitchFamily="34" charset="0"/>
                <a:cs typeface="Microsoft Sans Serif" pitchFamily="34" charset="0"/>
              </a:rPr>
              <a:t>Before installing  or operating the camera, please  read and follow this manual carefully. </a:t>
            </a:r>
          </a:p>
        </p:txBody>
      </p:sp>
      <p:sp>
        <p:nvSpPr>
          <p:cNvPr id="7" name="Rectangle 6"/>
          <p:cNvSpPr/>
          <p:nvPr/>
        </p:nvSpPr>
        <p:spPr>
          <a:xfrm>
            <a:off x="6700726" y="9332807"/>
            <a:ext cx="843074"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04132012</a:t>
            </a:r>
            <a:endParaRPr lang="en-US" sz="1000" b="1" dirty="0">
              <a:solidFill>
                <a:prstClr val="black"/>
              </a:solidFill>
              <a:latin typeface="Arial Narrow" pitchFamily="34" charset="0"/>
              <a:cs typeface="Arial" pitchFamily="34" charset="0"/>
            </a:endParaRPr>
          </a:p>
        </p:txBody>
      </p:sp>
      <p:sp>
        <p:nvSpPr>
          <p:cNvPr id="10" name="TextBox 9"/>
          <p:cNvSpPr txBox="1"/>
          <p:nvPr/>
        </p:nvSpPr>
        <p:spPr>
          <a:xfrm>
            <a:off x="303289" y="1706854"/>
            <a:ext cx="6249961" cy="960146"/>
          </a:xfrm>
          <a:prstGeom prst="rect">
            <a:avLst/>
          </a:prstGeom>
          <a:noFill/>
        </p:spPr>
        <p:txBody>
          <a:bodyPr wrap="square" lIns="188860" tIns="94430" rIns="188860" bIns="94430" rtlCol="0">
            <a:spAutoFit/>
          </a:bodyPr>
          <a:lstStyle/>
          <a:p>
            <a:r>
              <a:rPr lang="en-US" sz="3200" dirty="0">
                <a:latin typeface="Arial Black" pitchFamily="34" charset="0"/>
              </a:rPr>
              <a:t>DWC-MPA20M</a:t>
            </a:r>
          </a:p>
          <a:p>
            <a:r>
              <a:rPr lang="en-US" sz="1600" dirty="0" smtClean="0">
                <a:latin typeface="Arial Black" pitchFamily="34" charset="0"/>
              </a:rPr>
              <a:t>IP 2.1MP Armored Vandal Dome Camera</a:t>
            </a:r>
            <a:endParaRPr lang="en-US" sz="1600" b="1" dirty="0">
              <a:latin typeface="Arial Black" pitchFamily="34" charset="0"/>
            </a:endParaRPr>
          </a:p>
        </p:txBody>
      </p:sp>
      <p:pic>
        <p:nvPicPr>
          <p:cNvPr id="1026" name="Picture 2" descr="C:\Users\lala\Desktop\IMAGES\ICON-01.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116" t="46256" r="16451" b="45702"/>
          <a:stretch/>
        </p:blipFill>
        <p:spPr bwMode="auto">
          <a:xfrm>
            <a:off x="762000" y="7871474"/>
            <a:ext cx="6729771" cy="102402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27" name="Picture 3" descr="H:\DW\5-MARKETING DEPT\Image\CAMERA\Armored Vandal\mpa20m.png"/>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2552700" y="3886200"/>
            <a:ext cx="5319434" cy="336400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3" descr="C:\Users\debbieg.DIGITALWATCHDOG\Pictures\2-Image\LOGO\CAMERA\MEGAPIX Series\MEGAPIX_logo.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4800" y="1274217"/>
            <a:ext cx="4673600" cy="562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2537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38200" y="9332807"/>
            <a:ext cx="439117" cy="344593"/>
          </a:xfrm>
          <a:prstGeom prst="rect">
            <a:avLst/>
          </a:prstGeom>
        </p:spPr>
        <p:txBody>
          <a:bodyPr wrap="none" lIns="188860" tIns="94430" rIns="188860" bIns="94430">
            <a:spAutoFit/>
          </a:bodyPr>
          <a:lstStyle/>
          <a:p>
            <a:pPr lvl="0" algn="r"/>
            <a:r>
              <a:rPr lang="en-US" sz="1000" b="1" dirty="0">
                <a:solidFill>
                  <a:prstClr val="black"/>
                </a:solidFill>
                <a:latin typeface="Arial Narrow" pitchFamily="34" charset="0"/>
                <a:cs typeface="Arial" pitchFamily="34" charset="0"/>
              </a:rPr>
              <a:t>2</a:t>
            </a:r>
          </a:p>
        </p:txBody>
      </p:sp>
      <p:sp>
        <p:nvSpPr>
          <p:cNvPr id="7" name="Rectangle 6"/>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grpSp>
        <p:nvGrpSpPr>
          <p:cNvPr id="9" name="Group 8"/>
          <p:cNvGrpSpPr/>
          <p:nvPr/>
        </p:nvGrpSpPr>
        <p:grpSpPr>
          <a:xfrm>
            <a:off x="304800" y="1932801"/>
            <a:ext cx="7032092" cy="276999"/>
            <a:chOff x="177006" y="829432"/>
            <a:chExt cx="3905282" cy="118870"/>
          </a:xfrm>
        </p:grpSpPr>
        <p:sp>
          <p:nvSpPr>
            <p:cNvPr id="10" name="Rectangle 9"/>
            <p:cNvSpPr/>
            <p:nvPr/>
          </p:nvSpPr>
          <p:spPr>
            <a:xfrm>
              <a:off x="205566" y="836612"/>
              <a:ext cx="1673636" cy="102394"/>
            </a:xfrm>
            <a:prstGeom prst="rect">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extBox 10"/>
            <p:cNvSpPr txBox="1"/>
            <p:nvPr/>
          </p:nvSpPr>
          <p:spPr>
            <a:xfrm>
              <a:off x="177006" y="829432"/>
              <a:ext cx="2285999" cy="118870"/>
            </a:xfrm>
            <a:prstGeom prst="rect">
              <a:avLst/>
            </a:prstGeom>
            <a:noFill/>
          </p:spPr>
          <p:txBody>
            <a:bodyPr wrap="square" rtlCol="0">
              <a:spAutoFit/>
            </a:bodyPr>
            <a:lstStyle/>
            <a:p>
              <a:r>
                <a:rPr lang="en-US" sz="1200" b="1" dirty="0">
                  <a:solidFill>
                    <a:schemeClr val="bg1"/>
                  </a:solidFill>
                  <a:latin typeface="Arial" pitchFamily="34" charset="0"/>
                  <a:cs typeface="Arial" pitchFamily="34" charset="0"/>
                </a:rPr>
                <a:t>PRECAUTIONS</a:t>
              </a:r>
            </a:p>
          </p:txBody>
        </p:sp>
        <p:cxnSp>
          <p:nvCxnSpPr>
            <p:cNvPr id="12" name="Straight Connector 11"/>
            <p:cNvCxnSpPr/>
            <p:nvPr/>
          </p:nvCxnSpPr>
          <p:spPr>
            <a:xfrm>
              <a:off x="1853406" y="939006"/>
              <a:ext cx="2228882" cy="0"/>
            </a:xfrm>
            <a:prstGeom prst="line">
              <a:avLst/>
            </a:prstGeom>
            <a:ln w="25400">
              <a:solidFill>
                <a:schemeClr val="tx1"/>
              </a:solidFill>
            </a:ln>
          </p:spPr>
          <p:style>
            <a:lnRef idx="1">
              <a:schemeClr val="dk1"/>
            </a:lnRef>
            <a:fillRef idx="0">
              <a:schemeClr val="dk1"/>
            </a:fillRef>
            <a:effectRef idx="0">
              <a:schemeClr val="dk1"/>
            </a:effectRef>
            <a:fontRef idx="minor">
              <a:schemeClr val="tx1"/>
            </a:fontRef>
          </p:style>
        </p:cxnSp>
      </p:grpSp>
      <p:sp>
        <p:nvSpPr>
          <p:cNvPr id="13" name="TextBox 12"/>
          <p:cNvSpPr txBox="1"/>
          <p:nvPr/>
        </p:nvSpPr>
        <p:spPr>
          <a:xfrm>
            <a:off x="318727" y="2384975"/>
            <a:ext cx="7032094" cy="2499029"/>
          </a:xfrm>
          <a:prstGeom prst="rect">
            <a:avLst/>
          </a:prstGeom>
          <a:noFill/>
        </p:spPr>
        <p:txBody>
          <a:bodyPr wrap="square" lIns="188860" tIns="94430" rIns="188860" bIns="94430" rtlCol="0">
            <a:spAutoFit/>
          </a:bodyPr>
          <a:lstStyle/>
          <a:p>
            <a:pPr marL="354113" indent="-354113">
              <a:buFont typeface="Wingdings" pitchFamily="2" charset="2"/>
              <a:buChar char="§"/>
            </a:pPr>
            <a:r>
              <a:rPr lang="en-US" sz="1000" dirty="0">
                <a:latin typeface="Arial" pitchFamily="34" charset="0"/>
                <a:cs typeface="Arial" pitchFamily="34" charset="0"/>
              </a:rPr>
              <a:t>Do not open or modify. </a:t>
            </a:r>
          </a:p>
          <a:p>
            <a:pPr marL="354113" indent="-354113">
              <a:buFont typeface="Wingdings" pitchFamily="2" charset="2"/>
              <a:buChar char="§"/>
            </a:pPr>
            <a:r>
              <a:rPr lang="en-US" sz="1000" dirty="0">
                <a:latin typeface="Arial" pitchFamily="34" charset="0"/>
                <a:cs typeface="Arial" pitchFamily="34" charset="0"/>
              </a:rPr>
              <a:t>Do not open the case except during maintenance and installation, for it may be dangerous and can cause damages. </a:t>
            </a:r>
          </a:p>
          <a:p>
            <a:pPr marL="354113" indent="-354113">
              <a:buFont typeface="Wingdings" pitchFamily="2" charset="2"/>
              <a:buChar char="§"/>
            </a:pPr>
            <a:r>
              <a:rPr lang="en-US" sz="1000" dirty="0">
                <a:latin typeface="Arial" pitchFamily="34" charset="0"/>
                <a:cs typeface="Arial" pitchFamily="34" charset="0"/>
              </a:rPr>
              <a:t>Do not put objects into the unit. </a:t>
            </a:r>
          </a:p>
          <a:p>
            <a:pPr marL="354113" indent="-354113">
              <a:buFont typeface="Wingdings" pitchFamily="2" charset="2"/>
              <a:buChar char="§"/>
            </a:pPr>
            <a:r>
              <a:rPr lang="en-US" sz="1000" dirty="0">
                <a:latin typeface="Arial" pitchFamily="34" charset="0"/>
                <a:cs typeface="Arial" pitchFamily="34" charset="0"/>
              </a:rPr>
              <a:t>Keep metal objects and flammable substances from entering the camera. It can cause fire, short-circuits, or other damages. </a:t>
            </a:r>
          </a:p>
          <a:p>
            <a:pPr marL="354113" indent="-354113">
              <a:buFont typeface="Wingdings" pitchFamily="2" charset="2"/>
              <a:buChar char="§"/>
            </a:pPr>
            <a:r>
              <a:rPr lang="en-US" sz="1000" dirty="0">
                <a:latin typeface="Arial" pitchFamily="34" charset="0"/>
                <a:cs typeface="Arial" pitchFamily="34" charset="0"/>
              </a:rPr>
              <a:t>Be careful when handling the unit. </a:t>
            </a:r>
          </a:p>
          <a:p>
            <a:pPr marL="354113" indent="-354113">
              <a:buFont typeface="Wingdings" pitchFamily="2" charset="2"/>
              <a:buChar char="§"/>
            </a:pPr>
            <a:r>
              <a:rPr lang="en-US" sz="1000" dirty="0">
                <a:latin typeface="Arial" pitchFamily="34" charset="0"/>
                <a:cs typeface="Arial" pitchFamily="34" charset="0"/>
              </a:rPr>
              <a:t>To prevent damages, do not drop the camera or subject it to shock or vibration. </a:t>
            </a:r>
          </a:p>
          <a:p>
            <a:pPr marL="354113" indent="-354113">
              <a:buFont typeface="Wingdings" pitchFamily="2" charset="2"/>
              <a:buChar char="§"/>
            </a:pPr>
            <a:r>
              <a:rPr lang="en-US" sz="1000" dirty="0">
                <a:latin typeface="Arial" pitchFamily="34" charset="0"/>
                <a:cs typeface="Arial" pitchFamily="34" charset="0"/>
              </a:rPr>
              <a:t>Do not install near electric or magnetic fields. </a:t>
            </a:r>
          </a:p>
          <a:p>
            <a:pPr marL="354113" indent="-354113">
              <a:buFont typeface="Wingdings" pitchFamily="2" charset="2"/>
              <a:buChar char="§"/>
            </a:pPr>
            <a:r>
              <a:rPr lang="en-US" sz="1000" dirty="0" smtClean="0">
                <a:latin typeface="Arial" pitchFamily="34" charset="0"/>
                <a:cs typeface="Arial" pitchFamily="34" charset="0"/>
              </a:rPr>
              <a:t>Protect the camera </a:t>
            </a:r>
            <a:r>
              <a:rPr lang="en-US" sz="1000" dirty="0">
                <a:latin typeface="Arial" pitchFamily="34" charset="0"/>
                <a:cs typeface="Arial" pitchFamily="34" charset="0"/>
              </a:rPr>
              <a:t>from humidity and dust. </a:t>
            </a:r>
          </a:p>
          <a:p>
            <a:pPr marL="354113" indent="-354113">
              <a:buFont typeface="Wingdings" pitchFamily="2" charset="2"/>
              <a:buChar char="§"/>
            </a:pPr>
            <a:r>
              <a:rPr lang="en-US" sz="1000" dirty="0" smtClean="0">
                <a:latin typeface="Arial" pitchFamily="34" charset="0"/>
                <a:cs typeface="Arial" pitchFamily="34" charset="0"/>
              </a:rPr>
              <a:t>Protect the camera </a:t>
            </a:r>
            <a:r>
              <a:rPr lang="en-US" sz="1000" dirty="0">
                <a:latin typeface="Arial" pitchFamily="34" charset="0"/>
                <a:cs typeface="Arial" pitchFamily="34" charset="0"/>
              </a:rPr>
              <a:t>from high temperature. </a:t>
            </a:r>
          </a:p>
          <a:p>
            <a:pPr marL="354113" indent="-354113">
              <a:buFont typeface="Wingdings" pitchFamily="2" charset="2"/>
              <a:buChar char="§"/>
            </a:pPr>
            <a:r>
              <a:rPr lang="en-US" sz="1000" dirty="0">
                <a:latin typeface="Arial" pitchFamily="34" charset="0"/>
                <a:cs typeface="Arial" pitchFamily="34" charset="0"/>
              </a:rPr>
              <a:t>Be careful when installing near the ceiling of a kitchen or a boiler room, as the temperature may rise to high levels.</a:t>
            </a:r>
          </a:p>
          <a:p>
            <a:pPr marL="354113" indent="-354113">
              <a:buFont typeface="Wingdings" pitchFamily="2" charset="2"/>
              <a:buChar char="§"/>
            </a:pPr>
            <a:r>
              <a:rPr lang="en-US" sz="1000" dirty="0">
                <a:latin typeface="Arial" pitchFamily="34" charset="0"/>
                <a:cs typeface="Arial" pitchFamily="34" charset="0"/>
              </a:rPr>
              <a:t>Cleaning: To remove dirt from the case, moisten a soft cloth with a soft detergent solution and wipe. </a:t>
            </a:r>
          </a:p>
          <a:p>
            <a:pPr marL="354113" indent="-354113">
              <a:buFont typeface="Wingdings" pitchFamily="2" charset="2"/>
              <a:buChar char="§"/>
            </a:pPr>
            <a:r>
              <a:rPr lang="en-US" sz="1000" dirty="0">
                <a:latin typeface="Arial" pitchFamily="34" charset="0"/>
                <a:cs typeface="Arial" pitchFamily="34" charset="0"/>
              </a:rPr>
              <a:t>Mounting Surface: The material of the mounting surface must be strong enough to support the camera. </a:t>
            </a:r>
          </a:p>
        </p:txBody>
      </p:sp>
      <p:sp>
        <p:nvSpPr>
          <p:cNvPr id="18" name="TextBox 17"/>
          <p:cNvSpPr txBox="1"/>
          <p:nvPr/>
        </p:nvSpPr>
        <p:spPr>
          <a:xfrm>
            <a:off x="318729" y="6539299"/>
            <a:ext cx="7032094" cy="1267922"/>
          </a:xfrm>
          <a:prstGeom prst="rect">
            <a:avLst/>
          </a:prstGeom>
          <a:noFill/>
        </p:spPr>
        <p:txBody>
          <a:bodyPr wrap="square" lIns="188860" tIns="94430" rIns="188860" bIns="94430" rtlCol="0">
            <a:spAutoFit/>
          </a:bodyPr>
          <a:lstStyle/>
          <a:p>
            <a:r>
              <a:rPr lang="en-US" sz="1000" dirty="0">
                <a:latin typeface="Arial" pitchFamily="34" charset="0"/>
                <a:cs typeface="Arial" pitchFamily="34" charset="0"/>
              </a:rPr>
              <a:t>This equipment has been tested and found to comply with the limits for a Class B digital device, pursuant to Part 15 of the FCC rules. These limits are designed to provide reasonable protection against harmful interference, when the equipment is operated in a residential environment. This equipment generates, uses, and radiates radio frequency energy, and if it is not installed and used in accordance with the instruction manual, it may cause harmful interference to radio communications. </a:t>
            </a:r>
          </a:p>
          <a:p>
            <a:endParaRPr lang="en-US" sz="1000" dirty="0">
              <a:latin typeface="Arial" pitchFamily="34" charset="0"/>
              <a:cs typeface="Arial" pitchFamily="34" charset="0"/>
            </a:endParaRPr>
          </a:p>
          <a:p>
            <a:r>
              <a:rPr lang="en-US" sz="1000" b="1" dirty="0">
                <a:latin typeface="Arial" pitchFamily="34" charset="0"/>
                <a:cs typeface="Arial" pitchFamily="34" charset="0"/>
              </a:rPr>
              <a:t>WARNING</a:t>
            </a:r>
            <a:r>
              <a:rPr lang="en-US" sz="1000" dirty="0">
                <a:latin typeface="Arial" pitchFamily="34" charset="0"/>
                <a:cs typeface="Arial" pitchFamily="34" charset="0"/>
              </a:rPr>
              <a:t>: Changes or modifications are not expressly approved by the manufacturer. </a:t>
            </a:r>
          </a:p>
        </p:txBody>
      </p:sp>
      <p:sp>
        <p:nvSpPr>
          <p:cNvPr id="19" name="Rectangle 18"/>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0" name="Rectangle 19"/>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grpSp>
        <p:nvGrpSpPr>
          <p:cNvPr id="21" name="Group 20"/>
          <p:cNvGrpSpPr/>
          <p:nvPr/>
        </p:nvGrpSpPr>
        <p:grpSpPr>
          <a:xfrm>
            <a:off x="304800" y="6082099"/>
            <a:ext cx="7032092" cy="276999"/>
            <a:chOff x="177006" y="829432"/>
            <a:chExt cx="3905282" cy="118870"/>
          </a:xfrm>
        </p:grpSpPr>
        <p:sp>
          <p:nvSpPr>
            <p:cNvPr id="22" name="Rectangle 21"/>
            <p:cNvSpPr/>
            <p:nvPr/>
          </p:nvSpPr>
          <p:spPr>
            <a:xfrm>
              <a:off x="205566" y="836612"/>
              <a:ext cx="1673636" cy="102394"/>
            </a:xfrm>
            <a:prstGeom prst="rect">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TextBox 22"/>
            <p:cNvSpPr txBox="1"/>
            <p:nvPr/>
          </p:nvSpPr>
          <p:spPr>
            <a:xfrm>
              <a:off x="177006" y="829432"/>
              <a:ext cx="2285999" cy="118870"/>
            </a:xfrm>
            <a:prstGeom prst="rect">
              <a:avLst/>
            </a:prstGeom>
            <a:noFill/>
          </p:spPr>
          <p:txBody>
            <a:bodyPr wrap="square" rtlCol="0">
              <a:spAutoFit/>
            </a:bodyPr>
            <a:lstStyle/>
            <a:p>
              <a:r>
                <a:rPr lang="en-US" sz="1200" b="1" dirty="0" smtClean="0">
                  <a:solidFill>
                    <a:schemeClr val="bg1"/>
                  </a:solidFill>
                  <a:latin typeface="Arial" pitchFamily="34" charset="0"/>
                  <a:cs typeface="Arial" pitchFamily="34" charset="0"/>
                </a:rPr>
                <a:t>FCC COMPLIANCE</a:t>
              </a:r>
              <a:endParaRPr lang="en-US" sz="1200" b="1" dirty="0">
                <a:solidFill>
                  <a:schemeClr val="bg1"/>
                </a:solidFill>
                <a:latin typeface="Arial" pitchFamily="34" charset="0"/>
                <a:cs typeface="Arial" pitchFamily="34" charset="0"/>
              </a:endParaRPr>
            </a:p>
          </p:txBody>
        </p:sp>
        <p:cxnSp>
          <p:nvCxnSpPr>
            <p:cNvPr id="24" name="Straight Connector 23"/>
            <p:cNvCxnSpPr/>
            <p:nvPr/>
          </p:nvCxnSpPr>
          <p:spPr>
            <a:xfrm>
              <a:off x="1853406" y="939006"/>
              <a:ext cx="2228882" cy="0"/>
            </a:xfrm>
            <a:prstGeom prst="line">
              <a:avLst/>
            </a:prstGeom>
            <a:ln w="25400">
              <a:solidFill>
                <a:schemeClr val="tx1"/>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837326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lala\Desktop\DW\Untitled-3.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318729" y="1679160"/>
            <a:ext cx="4116311" cy="575425"/>
          </a:xfrm>
          <a:prstGeom prst="rect">
            <a:avLst/>
          </a:prstGeom>
          <a:noFill/>
        </p:spPr>
        <p:txBody>
          <a:bodyPr wrap="square" lIns="188860" tIns="94430" rIns="188860" bIns="94430" rtlCol="0">
            <a:spAutoFit/>
          </a:bodyPr>
          <a:lstStyle/>
          <a:p>
            <a:r>
              <a:rPr lang="en-US" sz="2400" b="1" dirty="0">
                <a:latin typeface="Microsoft Sans Serif" pitchFamily="34" charset="0"/>
                <a:cs typeface="Microsoft Sans Serif" pitchFamily="34" charset="0"/>
              </a:rPr>
              <a:t>TABLE OF CONTENTS*</a:t>
            </a:r>
          </a:p>
        </p:txBody>
      </p:sp>
      <p:sp>
        <p:nvSpPr>
          <p:cNvPr id="11" name="Rectangle 10"/>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2" name="Rectangle 11"/>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3" name="Rectangle 12"/>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4" name="Rectangle 13"/>
          <p:cNvSpPr/>
          <p:nvPr/>
        </p:nvSpPr>
        <p:spPr>
          <a:xfrm>
            <a:off x="6495083" y="9332807"/>
            <a:ext cx="439117"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3</a:t>
            </a:r>
            <a:endParaRPr lang="en-US" sz="1000" b="1" dirty="0">
              <a:solidFill>
                <a:prstClr val="black"/>
              </a:solidFill>
              <a:latin typeface="Arial Narrow" pitchFamily="34" charset="0"/>
              <a:cs typeface="Arial" pitchFamily="34" charset="0"/>
            </a:endParaRPr>
          </a:p>
        </p:txBody>
      </p:sp>
      <p:sp>
        <p:nvSpPr>
          <p:cNvPr id="17" name="TextBox 16"/>
          <p:cNvSpPr txBox="1"/>
          <p:nvPr/>
        </p:nvSpPr>
        <p:spPr>
          <a:xfrm>
            <a:off x="318726" y="2057400"/>
            <a:ext cx="7031817" cy="6977178"/>
          </a:xfrm>
          <a:prstGeom prst="rect">
            <a:avLst/>
          </a:prstGeom>
          <a:noFill/>
        </p:spPr>
        <p:txBody>
          <a:bodyPr wrap="square" lIns="188860" tIns="94430" rIns="188860" bIns="94430" rtlCol="0">
            <a:spAutoFit/>
          </a:bodyPr>
          <a:lstStyle/>
          <a:p>
            <a:pPr>
              <a:spcBef>
                <a:spcPts val="413"/>
              </a:spcBef>
            </a:pPr>
            <a:r>
              <a:rPr lang="en-US" sz="1100" b="1" dirty="0" smtClean="0">
                <a:latin typeface="Arial" pitchFamily="34" charset="0"/>
                <a:cs typeface="Arial" pitchFamily="34" charset="0"/>
              </a:rPr>
              <a:t>Introduction.......................................................................................................................................................4 </a:t>
            </a:r>
          </a:p>
          <a:p>
            <a:pPr marL="225425">
              <a:spcBef>
                <a:spcPts val="413"/>
              </a:spcBef>
            </a:pPr>
            <a:r>
              <a:rPr lang="en-US" sz="1100" dirty="0" smtClean="0">
                <a:latin typeface="Arial" pitchFamily="34" charset="0"/>
                <a:cs typeface="Arial" pitchFamily="34" charset="0"/>
              </a:rPr>
              <a:t>Features........................................................................................................................................................4</a:t>
            </a:r>
          </a:p>
          <a:p>
            <a:pPr marL="222250" lvl="1">
              <a:spcBef>
                <a:spcPts val="413"/>
              </a:spcBef>
            </a:pPr>
            <a:r>
              <a:rPr lang="en-US" sz="1100" dirty="0" smtClean="0">
                <a:latin typeface="Arial" pitchFamily="34" charset="0"/>
                <a:cs typeface="Arial" pitchFamily="34" charset="0"/>
              </a:rPr>
              <a:t>Parts ............................................................................................................................................................</a:t>
            </a:r>
            <a:r>
              <a:rPr lang="en-US" sz="1100" dirty="0" smtClean="0">
                <a:latin typeface="Arial" pitchFamily="34" charset="0"/>
                <a:cs typeface="Arial" pitchFamily="34" charset="0"/>
              </a:rPr>
              <a:t>5</a:t>
            </a:r>
          </a:p>
          <a:p>
            <a:pPr marL="234950">
              <a:spcBef>
                <a:spcPts val="413"/>
              </a:spcBef>
            </a:pPr>
            <a:r>
              <a:rPr lang="en-US" sz="1100" dirty="0" smtClean="0">
                <a:latin typeface="Arial" pitchFamily="34" charset="0"/>
                <a:cs typeface="Arial" pitchFamily="34" charset="0"/>
              </a:rPr>
              <a:t>Dimensions</a:t>
            </a:r>
            <a:r>
              <a:rPr lang="en-US" sz="1100" dirty="0" smtClean="0">
                <a:latin typeface="Arial" pitchFamily="34" charset="0"/>
                <a:cs typeface="Arial" pitchFamily="34" charset="0"/>
              </a:rPr>
              <a:t>...................................................................................................................................................</a:t>
            </a:r>
            <a:r>
              <a:rPr lang="en-US" sz="1100" dirty="0" smtClean="0">
                <a:latin typeface="Arial" pitchFamily="34" charset="0"/>
                <a:cs typeface="Arial" pitchFamily="34" charset="0"/>
              </a:rPr>
              <a:t>6</a:t>
            </a:r>
          </a:p>
          <a:p>
            <a:pPr marL="234950">
              <a:spcBef>
                <a:spcPts val="413"/>
              </a:spcBef>
            </a:pPr>
            <a:r>
              <a:rPr lang="en-US" sz="1100" dirty="0" smtClean="0">
                <a:latin typeface="Arial" pitchFamily="34" charset="0"/>
                <a:cs typeface="Arial" pitchFamily="34" charset="0"/>
              </a:rPr>
              <a:t>Inside the Box .............................................................................................................................................</a:t>
            </a:r>
            <a:r>
              <a:rPr lang="en-US" sz="1100" dirty="0">
                <a:latin typeface="Arial" pitchFamily="34" charset="0"/>
                <a:cs typeface="Arial" pitchFamily="34" charset="0"/>
              </a:rPr>
              <a:t>7</a:t>
            </a:r>
            <a:endParaRPr lang="en-US" sz="1100" dirty="0" smtClean="0">
              <a:latin typeface="Arial" pitchFamily="34" charset="0"/>
              <a:cs typeface="Arial" pitchFamily="34" charset="0"/>
            </a:endParaRPr>
          </a:p>
          <a:p>
            <a:pPr>
              <a:spcBef>
                <a:spcPts val="413"/>
              </a:spcBef>
            </a:pPr>
            <a:r>
              <a:rPr lang="en-US" sz="1100" b="1" dirty="0" smtClean="0">
                <a:latin typeface="Arial" pitchFamily="34" charset="0"/>
                <a:cs typeface="Arial" pitchFamily="34" charset="0"/>
              </a:rPr>
              <a:t>Installation</a:t>
            </a:r>
            <a:r>
              <a:rPr lang="en-US" sz="1100" b="1" dirty="0" smtClean="0">
                <a:latin typeface="Arial" pitchFamily="34" charset="0"/>
                <a:cs typeface="Arial" pitchFamily="34" charset="0"/>
              </a:rPr>
              <a:t>.........................................................................................................................................................8</a:t>
            </a:r>
            <a:endParaRPr lang="en-US" sz="1100" b="1" dirty="0" smtClean="0">
              <a:latin typeface="Arial" pitchFamily="34" charset="0"/>
              <a:cs typeface="Arial" pitchFamily="34" charset="0"/>
            </a:endParaRPr>
          </a:p>
          <a:p>
            <a:pPr marL="225425">
              <a:spcBef>
                <a:spcPts val="413"/>
              </a:spcBef>
            </a:pPr>
            <a:r>
              <a:rPr lang="en-US" sz="1100" dirty="0" smtClean="0">
                <a:latin typeface="Arial" pitchFamily="34" charset="0"/>
                <a:cs typeface="Arial" pitchFamily="34" charset="0"/>
              </a:rPr>
              <a:t>Network Connection</a:t>
            </a:r>
            <a:r>
              <a:rPr lang="en-US" sz="1100" dirty="0" smtClean="0">
                <a:latin typeface="Arial" pitchFamily="34" charset="0"/>
                <a:cs typeface="Arial" pitchFamily="34" charset="0"/>
              </a:rPr>
              <a:t>.....................................................................................................................................</a:t>
            </a:r>
            <a:r>
              <a:rPr lang="en-US" sz="1100" dirty="0" smtClean="0">
                <a:latin typeface="Arial" pitchFamily="34" charset="0"/>
                <a:cs typeface="Arial" pitchFamily="34" charset="0"/>
              </a:rPr>
              <a:t>8</a:t>
            </a:r>
            <a:endParaRPr lang="en-US" sz="1100" dirty="0" smtClean="0">
              <a:latin typeface="Arial" pitchFamily="34" charset="0"/>
              <a:cs typeface="Arial" pitchFamily="34" charset="0"/>
            </a:endParaRPr>
          </a:p>
          <a:p>
            <a:pPr marL="234950">
              <a:spcBef>
                <a:spcPts val="413"/>
              </a:spcBef>
            </a:pPr>
            <a:r>
              <a:rPr lang="en-US" sz="1100" dirty="0" smtClean="0">
                <a:latin typeface="Arial" pitchFamily="34" charset="0"/>
                <a:cs typeface="Arial" pitchFamily="34" charset="0"/>
              </a:rPr>
              <a:t>Mounting the Camera</a:t>
            </a:r>
            <a:r>
              <a:rPr lang="en-US" sz="1100" dirty="0" smtClean="0">
                <a:latin typeface="Arial" pitchFamily="34" charset="0"/>
                <a:cs typeface="Arial" pitchFamily="34" charset="0"/>
              </a:rPr>
              <a:t>.............................................................................................................................9-10</a:t>
            </a:r>
            <a:endParaRPr lang="en-US" sz="1100" dirty="0" smtClean="0">
              <a:latin typeface="Arial" pitchFamily="34" charset="0"/>
              <a:cs typeface="Arial" pitchFamily="34" charset="0"/>
            </a:endParaRPr>
          </a:p>
          <a:p>
            <a:pPr marL="234950">
              <a:spcBef>
                <a:spcPts val="413"/>
              </a:spcBef>
            </a:pPr>
            <a:r>
              <a:rPr lang="en-US" sz="1100" dirty="0" smtClean="0">
                <a:latin typeface="Arial" pitchFamily="34" charset="0"/>
                <a:cs typeface="Arial" pitchFamily="34" charset="0"/>
              </a:rPr>
              <a:t>Adjusting </a:t>
            </a:r>
            <a:r>
              <a:rPr lang="en-US" sz="1100" dirty="0" smtClean="0">
                <a:latin typeface="Arial" pitchFamily="34" charset="0"/>
                <a:cs typeface="Arial" pitchFamily="34" charset="0"/>
              </a:rPr>
              <a:t>the </a:t>
            </a:r>
            <a:r>
              <a:rPr lang="en-US" sz="1100" dirty="0" smtClean="0">
                <a:latin typeface="Arial" pitchFamily="34" charset="0"/>
                <a:cs typeface="Arial" pitchFamily="34" charset="0"/>
              </a:rPr>
              <a:t>2-Axis </a:t>
            </a:r>
            <a:r>
              <a:rPr lang="en-US" sz="1100" dirty="0" smtClean="0">
                <a:latin typeface="Arial" pitchFamily="34" charset="0"/>
                <a:cs typeface="Arial" pitchFamily="34" charset="0"/>
              </a:rPr>
              <a:t>Gimbal</a:t>
            </a:r>
            <a:r>
              <a:rPr lang="en-US" sz="1100" dirty="0" smtClean="0">
                <a:latin typeface="Arial" pitchFamily="34" charset="0"/>
                <a:cs typeface="Arial" pitchFamily="34" charset="0"/>
              </a:rPr>
              <a:t>.......................................................................................................................</a:t>
            </a:r>
            <a:r>
              <a:rPr lang="en-US" sz="1100" dirty="0" smtClean="0">
                <a:latin typeface="Arial" pitchFamily="34" charset="0"/>
                <a:cs typeface="Arial" pitchFamily="34" charset="0"/>
              </a:rPr>
              <a:t>11</a:t>
            </a:r>
            <a:endParaRPr lang="en-US" sz="1100" dirty="0" smtClean="0">
              <a:latin typeface="Arial" pitchFamily="34" charset="0"/>
              <a:cs typeface="Arial" pitchFamily="34" charset="0"/>
            </a:endParaRPr>
          </a:p>
          <a:p>
            <a:pPr>
              <a:spcBef>
                <a:spcPts val="413"/>
              </a:spcBef>
            </a:pPr>
            <a:r>
              <a:rPr lang="en-US" sz="1100" b="1" dirty="0" smtClean="0">
                <a:latin typeface="Arial" pitchFamily="34" charset="0"/>
                <a:cs typeface="Arial" pitchFamily="34" charset="0"/>
              </a:rPr>
              <a:t>MEGAPIX Camera Setup...............................................................................................................................</a:t>
            </a:r>
            <a:r>
              <a:rPr lang="en-US" sz="1100" b="1" dirty="0" smtClean="0">
                <a:latin typeface="Arial" pitchFamily="34" charset="0"/>
                <a:cs typeface="Arial" pitchFamily="34" charset="0"/>
              </a:rPr>
              <a:t>12</a:t>
            </a:r>
            <a:endParaRPr lang="en-US" sz="1100" b="1" dirty="0" smtClean="0">
              <a:latin typeface="Arial" pitchFamily="34" charset="0"/>
              <a:cs typeface="Arial" pitchFamily="34" charset="0"/>
            </a:endParaRPr>
          </a:p>
          <a:p>
            <a:pPr marL="234950">
              <a:spcBef>
                <a:spcPts val="413"/>
              </a:spcBef>
            </a:pPr>
            <a:r>
              <a:rPr lang="en-US" sz="1100" dirty="0" smtClean="0">
                <a:latin typeface="Arial" pitchFamily="34" charset="0"/>
                <a:cs typeface="Arial" pitchFamily="34" charset="0"/>
              </a:rPr>
              <a:t>Installing the IP Finder...............................................................................................................................</a:t>
            </a:r>
            <a:r>
              <a:rPr lang="en-US" sz="1100" dirty="0" smtClean="0">
                <a:latin typeface="Arial" pitchFamily="34" charset="0"/>
                <a:cs typeface="Arial" pitchFamily="34" charset="0"/>
              </a:rPr>
              <a:t>12</a:t>
            </a:r>
            <a:endParaRPr lang="en-US" sz="1100" dirty="0" smtClean="0">
              <a:latin typeface="Arial" pitchFamily="34" charset="0"/>
              <a:cs typeface="Arial" pitchFamily="34" charset="0"/>
            </a:endParaRPr>
          </a:p>
          <a:p>
            <a:pPr marL="234950">
              <a:spcBef>
                <a:spcPts val="413"/>
              </a:spcBef>
            </a:pPr>
            <a:r>
              <a:rPr lang="en-US" sz="1100" dirty="0" smtClean="0">
                <a:latin typeface="Arial" pitchFamily="34" charset="0"/>
                <a:cs typeface="Arial" pitchFamily="34" charset="0"/>
              </a:rPr>
              <a:t>Using IP Finder Software</a:t>
            </a:r>
            <a:r>
              <a:rPr lang="en-US" sz="1100" dirty="0" smtClean="0">
                <a:latin typeface="Arial" pitchFamily="34" charset="0"/>
                <a:cs typeface="Arial" pitchFamily="34" charset="0"/>
              </a:rPr>
              <a:t>......................................................................................................................13-14</a:t>
            </a:r>
            <a:endParaRPr lang="en-US" sz="1100" dirty="0" smtClean="0">
              <a:latin typeface="Arial" pitchFamily="34" charset="0"/>
              <a:cs typeface="Arial" pitchFamily="34" charset="0"/>
            </a:endParaRPr>
          </a:p>
          <a:p>
            <a:pPr marL="234950">
              <a:spcBef>
                <a:spcPts val="413"/>
              </a:spcBef>
            </a:pPr>
            <a:r>
              <a:rPr lang="en-US" sz="1100" dirty="0" smtClean="0">
                <a:latin typeface="Arial" pitchFamily="34" charset="0"/>
                <a:cs typeface="Arial" pitchFamily="34" charset="0"/>
              </a:rPr>
              <a:t>Network Options</a:t>
            </a:r>
            <a:r>
              <a:rPr lang="en-US" sz="1100" dirty="0" smtClean="0">
                <a:latin typeface="Arial" pitchFamily="34" charset="0"/>
                <a:cs typeface="Arial" pitchFamily="34" charset="0"/>
              </a:rPr>
              <a:t>.........................................................................................................................................</a:t>
            </a:r>
            <a:r>
              <a:rPr lang="en-US" sz="1100" dirty="0" smtClean="0">
                <a:latin typeface="Arial" pitchFamily="34" charset="0"/>
                <a:cs typeface="Arial" pitchFamily="34" charset="0"/>
              </a:rPr>
              <a:t>15</a:t>
            </a:r>
            <a:endParaRPr lang="en-US" sz="1100" dirty="0" smtClean="0">
              <a:latin typeface="Arial" pitchFamily="34" charset="0"/>
              <a:cs typeface="Arial" pitchFamily="34" charset="0"/>
            </a:endParaRPr>
          </a:p>
          <a:p>
            <a:pPr marL="234950">
              <a:spcBef>
                <a:spcPts val="413"/>
              </a:spcBef>
            </a:pPr>
            <a:r>
              <a:rPr lang="en-US" sz="1100" dirty="0" smtClean="0">
                <a:latin typeface="Arial" pitchFamily="34" charset="0"/>
                <a:cs typeface="Arial" pitchFamily="34" charset="0"/>
              </a:rPr>
              <a:t>Camera Reboot</a:t>
            </a:r>
            <a:r>
              <a:rPr lang="en-US" sz="1100" dirty="0" smtClean="0">
                <a:latin typeface="Arial" pitchFamily="34" charset="0"/>
                <a:cs typeface="Arial" pitchFamily="34" charset="0"/>
              </a:rPr>
              <a:t>..........................................................................................................................................</a:t>
            </a:r>
            <a:r>
              <a:rPr lang="en-US" sz="1100" dirty="0" smtClean="0">
                <a:latin typeface="Arial" pitchFamily="34" charset="0"/>
                <a:cs typeface="Arial" pitchFamily="34" charset="0"/>
              </a:rPr>
              <a:t>16</a:t>
            </a:r>
            <a:endParaRPr lang="en-US" sz="1100" dirty="0" smtClean="0">
              <a:latin typeface="Arial" pitchFamily="34" charset="0"/>
              <a:cs typeface="Arial" pitchFamily="34" charset="0"/>
            </a:endParaRPr>
          </a:p>
          <a:p>
            <a:pPr>
              <a:spcBef>
                <a:spcPts val="413"/>
              </a:spcBef>
            </a:pPr>
            <a:r>
              <a:rPr lang="en-US" sz="1100" b="1" dirty="0" smtClean="0">
                <a:latin typeface="Arial" pitchFamily="34" charset="0"/>
                <a:cs typeface="Arial" pitchFamily="34" charset="0"/>
              </a:rPr>
              <a:t>MEGAPIX Camera Web Viewer</a:t>
            </a:r>
            <a:r>
              <a:rPr lang="en-US" sz="1100" b="1" dirty="0" smtClean="0">
                <a:latin typeface="Arial" pitchFamily="34" charset="0"/>
                <a:cs typeface="Arial" pitchFamily="34" charset="0"/>
              </a:rPr>
              <a:t>.....................................................................................................................17</a:t>
            </a:r>
            <a:endParaRPr lang="en-US" sz="1100" b="1" dirty="0" smtClean="0">
              <a:latin typeface="Arial" pitchFamily="34" charset="0"/>
              <a:cs typeface="Arial" pitchFamily="34" charset="0"/>
            </a:endParaRPr>
          </a:p>
          <a:p>
            <a:pPr marL="234950">
              <a:spcBef>
                <a:spcPts val="413"/>
              </a:spcBef>
            </a:pPr>
            <a:r>
              <a:rPr lang="en-US" sz="1100" dirty="0" smtClean="0">
                <a:latin typeface="Arial" pitchFamily="34" charset="0"/>
                <a:cs typeface="Arial" pitchFamily="34" charset="0"/>
              </a:rPr>
              <a:t>Accessing the Web Viewer via Internet Explorer</a:t>
            </a:r>
            <a:r>
              <a:rPr lang="en-US" sz="1100" dirty="0" smtClean="0">
                <a:latin typeface="Arial" pitchFamily="34" charset="0"/>
                <a:cs typeface="Arial" pitchFamily="34" charset="0"/>
              </a:rPr>
              <a:t>.......................................................................................</a:t>
            </a:r>
            <a:r>
              <a:rPr lang="en-US" sz="1100" dirty="0" smtClean="0">
                <a:latin typeface="Arial" pitchFamily="34" charset="0"/>
                <a:cs typeface="Arial" pitchFamily="34" charset="0"/>
              </a:rPr>
              <a:t>17</a:t>
            </a:r>
            <a:endParaRPr lang="en-US" sz="1100" dirty="0" smtClean="0">
              <a:latin typeface="Arial" pitchFamily="34" charset="0"/>
              <a:cs typeface="Arial" pitchFamily="34" charset="0"/>
            </a:endParaRPr>
          </a:p>
          <a:p>
            <a:pPr marL="234950">
              <a:spcBef>
                <a:spcPts val="413"/>
              </a:spcBef>
            </a:pPr>
            <a:r>
              <a:rPr lang="en-US" sz="1100" dirty="0" smtClean="0">
                <a:latin typeface="Arial" pitchFamily="34" charset="0"/>
                <a:cs typeface="Arial" pitchFamily="34" charset="0"/>
              </a:rPr>
              <a:t>Accessing the Web Viewer via Google Chrome, Mozilla Firefox and Safari</a:t>
            </a:r>
            <a:r>
              <a:rPr lang="en-US" sz="1100" dirty="0" smtClean="0">
                <a:latin typeface="Arial" pitchFamily="34" charset="0"/>
                <a:cs typeface="Arial" pitchFamily="34" charset="0"/>
              </a:rPr>
              <a:t>............................................18</a:t>
            </a:r>
            <a:endParaRPr lang="en-US" sz="1100" dirty="0" smtClean="0">
              <a:latin typeface="Arial" pitchFamily="34" charset="0"/>
              <a:cs typeface="Arial" pitchFamily="34" charset="0"/>
            </a:endParaRPr>
          </a:p>
          <a:p>
            <a:pPr marL="234950">
              <a:spcBef>
                <a:spcPts val="413"/>
              </a:spcBef>
            </a:pPr>
            <a:r>
              <a:rPr lang="en-US" sz="1100" dirty="0" smtClean="0">
                <a:latin typeface="Arial" pitchFamily="34" charset="0"/>
                <a:cs typeface="Arial" pitchFamily="34" charset="0"/>
              </a:rPr>
              <a:t>First &amp; Second Stream</a:t>
            </a:r>
            <a:r>
              <a:rPr lang="en-US" sz="1100" dirty="0" smtClean="0">
                <a:latin typeface="Arial" pitchFamily="34" charset="0"/>
                <a:cs typeface="Arial" pitchFamily="34" charset="0"/>
              </a:rPr>
              <a:t>...............................................................................................................................19</a:t>
            </a:r>
            <a:endParaRPr lang="en-US" sz="1100" dirty="0" smtClean="0">
              <a:latin typeface="Arial" pitchFamily="34" charset="0"/>
              <a:cs typeface="Arial" pitchFamily="34" charset="0"/>
            </a:endParaRPr>
          </a:p>
          <a:p>
            <a:pPr marL="234950">
              <a:spcBef>
                <a:spcPts val="413"/>
              </a:spcBef>
            </a:pPr>
            <a:r>
              <a:rPr lang="en-US" sz="1100" dirty="0" smtClean="0">
                <a:latin typeface="Arial" pitchFamily="34" charset="0"/>
                <a:cs typeface="Arial" pitchFamily="34" charset="0"/>
              </a:rPr>
              <a:t>Export Image..............................................................................................................................................</a:t>
            </a:r>
            <a:r>
              <a:rPr lang="en-US" sz="1100" dirty="0" smtClean="0">
                <a:latin typeface="Arial" pitchFamily="34" charset="0"/>
                <a:cs typeface="Arial" pitchFamily="34" charset="0"/>
              </a:rPr>
              <a:t>20</a:t>
            </a:r>
            <a:endParaRPr lang="en-US" sz="1100" dirty="0" smtClean="0">
              <a:latin typeface="Arial" pitchFamily="34" charset="0"/>
              <a:cs typeface="Arial" pitchFamily="34" charset="0"/>
            </a:endParaRPr>
          </a:p>
          <a:p>
            <a:pPr marL="234950">
              <a:spcBef>
                <a:spcPts val="413"/>
              </a:spcBef>
            </a:pPr>
            <a:r>
              <a:rPr lang="en-US" sz="1100" dirty="0" smtClean="0">
                <a:latin typeface="Arial" pitchFamily="34" charset="0"/>
                <a:cs typeface="Arial" pitchFamily="34" charset="0"/>
              </a:rPr>
              <a:t>Print Image.................................................................................................................................................</a:t>
            </a:r>
            <a:r>
              <a:rPr lang="en-US" sz="1100" dirty="0" smtClean="0">
                <a:latin typeface="Arial" pitchFamily="34" charset="0"/>
                <a:cs typeface="Arial" pitchFamily="34" charset="0"/>
              </a:rPr>
              <a:t>21</a:t>
            </a:r>
            <a:endParaRPr lang="en-US" sz="1100" dirty="0" smtClean="0">
              <a:latin typeface="Arial" pitchFamily="34" charset="0"/>
              <a:cs typeface="Arial" pitchFamily="34" charset="0"/>
            </a:endParaRPr>
          </a:p>
          <a:p>
            <a:pPr marL="234950">
              <a:spcBef>
                <a:spcPts val="413"/>
              </a:spcBef>
            </a:pPr>
            <a:r>
              <a:rPr lang="en-US" sz="1100" dirty="0" smtClean="0">
                <a:latin typeface="Arial" pitchFamily="34" charset="0"/>
                <a:cs typeface="Arial" pitchFamily="34" charset="0"/>
              </a:rPr>
              <a:t>Panic Recording....................................................................................................................................</a:t>
            </a:r>
            <a:r>
              <a:rPr lang="en-US" sz="1100" dirty="0" smtClean="0">
                <a:latin typeface="Arial" pitchFamily="34" charset="0"/>
                <a:cs typeface="Arial" pitchFamily="34" charset="0"/>
              </a:rPr>
              <a:t>22-23</a:t>
            </a:r>
            <a:endParaRPr lang="en-US" sz="1100" dirty="0" smtClean="0">
              <a:latin typeface="Arial" pitchFamily="34" charset="0"/>
              <a:cs typeface="Arial" pitchFamily="34" charset="0"/>
            </a:endParaRPr>
          </a:p>
          <a:p>
            <a:pPr>
              <a:spcBef>
                <a:spcPts val="413"/>
              </a:spcBef>
            </a:pPr>
            <a:r>
              <a:rPr lang="en-US" sz="1100" b="1" dirty="0" smtClean="0">
                <a:latin typeface="Arial" pitchFamily="34" charset="0"/>
                <a:cs typeface="Arial" pitchFamily="34" charset="0"/>
              </a:rPr>
              <a:t>MEGAPIX Camera Setup</a:t>
            </a:r>
            <a:r>
              <a:rPr lang="en-US" sz="1100" b="1" dirty="0" smtClean="0">
                <a:latin typeface="Arial" pitchFamily="34" charset="0"/>
                <a:cs typeface="Arial" pitchFamily="34" charset="0"/>
              </a:rPr>
              <a:t>...............................................................................................................................</a:t>
            </a:r>
            <a:r>
              <a:rPr lang="en-US" sz="1100" b="1" dirty="0" smtClean="0">
                <a:latin typeface="Arial" pitchFamily="34" charset="0"/>
                <a:cs typeface="Arial" pitchFamily="34" charset="0"/>
              </a:rPr>
              <a:t>24</a:t>
            </a:r>
            <a:endParaRPr lang="en-US" sz="1100" b="1" dirty="0" smtClean="0">
              <a:latin typeface="Arial" pitchFamily="34" charset="0"/>
              <a:cs typeface="Arial" pitchFamily="34" charset="0"/>
            </a:endParaRPr>
          </a:p>
          <a:p>
            <a:pPr marL="234950">
              <a:spcBef>
                <a:spcPts val="413"/>
              </a:spcBef>
            </a:pPr>
            <a:r>
              <a:rPr lang="en-US" sz="1100" dirty="0" smtClean="0">
                <a:latin typeface="Arial" pitchFamily="34" charset="0"/>
                <a:cs typeface="Arial" pitchFamily="34" charset="0"/>
              </a:rPr>
              <a:t>Video ....................................................................................................................................................</a:t>
            </a:r>
            <a:r>
              <a:rPr lang="en-US" sz="1100" dirty="0" smtClean="0">
                <a:latin typeface="Arial" pitchFamily="34" charset="0"/>
                <a:cs typeface="Arial" pitchFamily="34" charset="0"/>
              </a:rPr>
              <a:t>24-27</a:t>
            </a:r>
            <a:endParaRPr lang="en-US" sz="1100" dirty="0" smtClean="0">
              <a:latin typeface="Arial" pitchFamily="34" charset="0"/>
              <a:cs typeface="Arial" pitchFamily="34" charset="0"/>
            </a:endParaRPr>
          </a:p>
          <a:p>
            <a:pPr marL="234950">
              <a:spcBef>
                <a:spcPts val="413"/>
              </a:spcBef>
            </a:pPr>
            <a:r>
              <a:rPr lang="en-US" sz="1100" dirty="0" smtClean="0">
                <a:latin typeface="Arial" pitchFamily="34" charset="0"/>
                <a:cs typeface="Arial" pitchFamily="34" charset="0"/>
              </a:rPr>
              <a:t>Event</a:t>
            </a:r>
            <a:r>
              <a:rPr lang="en-US" sz="1100" dirty="0" smtClean="0">
                <a:latin typeface="Arial" pitchFamily="34" charset="0"/>
                <a:cs typeface="Arial" pitchFamily="34" charset="0"/>
              </a:rPr>
              <a:t>.....................................................................................................................................................</a:t>
            </a:r>
            <a:r>
              <a:rPr lang="en-US" sz="1100" dirty="0" smtClean="0">
                <a:latin typeface="Arial" pitchFamily="34" charset="0"/>
                <a:cs typeface="Arial" pitchFamily="34" charset="0"/>
              </a:rPr>
              <a:t>28-30</a:t>
            </a:r>
            <a:endParaRPr lang="en-US" sz="1100" dirty="0" smtClean="0">
              <a:latin typeface="Arial" pitchFamily="34" charset="0"/>
              <a:cs typeface="Arial" pitchFamily="34" charset="0"/>
            </a:endParaRPr>
          </a:p>
          <a:p>
            <a:pPr marL="234950">
              <a:spcBef>
                <a:spcPts val="413"/>
              </a:spcBef>
            </a:pPr>
            <a:r>
              <a:rPr lang="en-US" sz="1100" dirty="0" smtClean="0">
                <a:latin typeface="Arial" pitchFamily="34" charset="0"/>
                <a:cs typeface="Arial" pitchFamily="34" charset="0"/>
              </a:rPr>
              <a:t>Network</a:t>
            </a:r>
            <a:r>
              <a:rPr lang="en-US" sz="1100" dirty="0" smtClean="0">
                <a:latin typeface="Arial" pitchFamily="34" charset="0"/>
                <a:cs typeface="Arial" pitchFamily="34" charset="0"/>
              </a:rPr>
              <a:t>.................................................................................................................................................</a:t>
            </a:r>
            <a:r>
              <a:rPr lang="en-US" sz="1100" dirty="0" smtClean="0">
                <a:latin typeface="Arial" pitchFamily="34" charset="0"/>
                <a:cs typeface="Arial" pitchFamily="34" charset="0"/>
              </a:rPr>
              <a:t>31-36</a:t>
            </a:r>
            <a:endParaRPr lang="en-US" sz="1100" dirty="0" smtClean="0">
              <a:latin typeface="Arial" pitchFamily="34" charset="0"/>
              <a:cs typeface="Arial" pitchFamily="34" charset="0"/>
            </a:endParaRPr>
          </a:p>
          <a:p>
            <a:pPr marL="234950">
              <a:spcBef>
                <a:spcPts val="413"/>
              </a:spcBef>
            </a:pPr>
            <a:r>
              <a:rPr lang="en-US" sz="1100" dirty="0" smtClean="0">
                <a:latin typeface="Arial" pitchFamily="34" charset="0"/>
                <a:cs typeface="Arial" pitchFamily="34" charset="0"/>
              </a:rPr>
              <a:t>System..................................................................................................................................................</a:t>
            </a:r>
            <a:r>
              <a:rPr lang="en-US" sz="1100" dirty="0" smtClean="0">
                <a:latin typeface="Arial" pitchFamily="34" charset="0"/>
                <a:cs typeface="Arial" pitchFamily="34" charset="0"/>
              </a:rPr>
              <a:t>37-44</a:t>
            </a:r>
            <a:endParaRPr lang="en-US" sz="1100" dirty="0" smtClean="0">
              <a:latin typeface="Arial" pitchFamily="34" charset="0"/>
              <a:cs typeface="Arial" pitchFamily="34" charset="0"/>
            </a:endParaRPr>
          </a:p>
          <a:p>
            <a:pPr>
              <a:spcBef>
                <a:spcPts val="413"/>
              </a:spcBef>
            </a:pPr>
            <a:r>
              <a:rPr lang="en-US" sz="1100" b="1" dirty="0" smtClean="0">
                <a:latin typeface="Arial" pitchFamily="34" charset="0"/>
                <a:cs typeface="Arial" pitchFamily="34" charset="0"/>
              </a:rPr>
              <a:t>Specifications ...........................................................................................................................................45-46</a:t>
            </a:r>
            <a:endParaRPr lang="en-US" sz="1100" b="1" dirty="0" smtClean="0">
              <a:latin typeface="Arial" pitchFamily="34" charset="0"/>
              <a:cs typeface="Arial" pitchFamily="34" charset="0"/>
            </a:endParaRPr>
          </a:p>
          <a:p>
            <a:pPr>
              <a:spcBef>
                <a:spcPts val="413"/>
              </a:spcBef>
            </a:pPr>
            <a:r>
              <a:rPr lang="en-US" sz="1100" b="1" dirty="0" smtClean="0">
                <a:latin typeface="Arial" pitchFamily="34" charset="0"/>
                <a:cs typeface="Arial" pitchFamily="34" charset="0"/>
              </a:rPr>
              <a:t>Troubleshooting .......................................................................................................................................47-50</a:t>
            </a:r>
            <a:endParaRPr lang="en-US" sz="1100" b="1" dirty="0" smtClean="0">
              <a:latin typeface="Arial" pitchFamily="34" charset="0"/>
              <a:cs typeface="Arial" pitchFamily="34" charset="0"/>
            </a:endParaRPr>
          </a:p>
          <a:p>
            <a:pPr>
              <a:spcBef>
                <a:spcPts val="413"/>
              </a:spcBef>
            </a:pPr>
            <a:r>
              <a:rPr lang="en-US" sz="1100" b="1" dirty="0" smtClean="0">
                <a:latin typeface="Arial" pitchFamily="34" charset="0"/>
                <a:cs typeface="Arial" pitchFamily="34" charset="0"/>
              </a:rPr>
              <a:t>Warranty</a:t>
            </a:r>
            <a:r>
              <a:rPr lang="en-US" sz="1100" b="1" dirty="0" smtClean="0">
                <a:latin typeface="Arial" pitchFamily="34" charset="0"/>
                <a:cs typeface="Arial" pitchFamily="34" charset="0"/>
              </a:rPr>
              <a:t>..........................................................................................................................................................51</a:t>
            </a:r>
            <a:endParaRPr lang="en-US" sz="1100" b="1" dirty="0" smtClean="0">
              <a:latin typeface="Arial" pitchFamily="34" charset="0"/>
              <a:cs typeface="Arial" pitchFamily="34" charset="0"/>
            </a:endParaRPr>
          </a:p>
          <a:p>
            <a:pPr>
              <a:spcBef>
                <a:spcPts val="413"/>
              </a:spcBef>
            </a:pPr>
            <a:r>
              <a:rPr lang="en-US" sz="1100" b="1" dirty="0" smtClean="0">
                <a:latin typeface="Arial" pitchFamily="34" charset="0"/>
                <a:cs typeface="Arial" pitchFamily="34" charset="0"/>
              </a:rPr>
              <a:t>Limits &amp; </a:t>
            </a:r>
            <a:r>
              <a:rPr lang="en-US" sz="1100" b="1" smtClean="0">
                <a:latin typeface="Arial" pitchFamily="34" charset="0"/>
                <a:cs typeface="Arial" pitchFamily="34" charset="0"/>
              </a:rPr>
              <a:t>Exclusions</a:t>
            </a:r>
            <a:r>
              <a:rPr lang="en-US" sz="1100" b="1" smtClean="0">
                <a:latin typeface="Arial" pitchFamily="34" charset="0"/>
                <a:cs typeface="Arial" pitchFamily="34" charset="0"/>
              </a:rPr>
              <a:t>.......................................................................................................................................52</a:t>
            </a:r>
            <a:endParaRPr lang="en-US" sz="1100" b="1" dirty="0" smtClean="0">
              <a:latin typeface="Arial" pitchFamily="34" charset="0"/>
              <a:cs typeface="Arial" pitchFamily="34" charset="0"/>
            </a:endParaRPr>
          </a:p>
        </p:txBody>
      </p:sp>
    </p:spTree>
    <p:extLst>
      <p:ext uri="{BB962C8B-B14F-4D97-AF65-F5344CB8AC3E}">
        <p14:creationId xmlns:p14="http://schemas.microsoft.com/office/powerpoint/2010/main" val="1491074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18727" y="2365702"/>
            <a:ext cx="6539273" cy="3832727"/>
          </a:xfrm>
          <a:prstGeom prst="rect">
            <a:avLst/>
          </a:prstGeom>
          <a:noFill/>
        </p:spPr>
        <p:txBody>
          <a:bodyPr wrap="square" lIns="188860" tIns="94430" rIns="188860" bIns="94430" rtlCol="0">
            <a:spAutoFit/>
          </a:bodyPr>
          <a:lstStyle/>
          <a:p>
            <a:pPr marL="354113" indent="-354113">
              <a:spcBef>
                <a:spcPts val="413"/>
              </a:spcBef>
              <a:buFont typeface="Wingdings" pitchFamily="2" charset="2"/>
              <a:buChar char="§"/>
            </a:pPr>
            <a:r>
              <a:rPr lang="en-US" sz="1000" dirty="0" smtClean="0">
                <a:latin typeface="Arial" pitchFamily="34" charset="0"/>
                <a:cs typeface="Arial" pitchFamily="34" charset="0"/>
              </a:rPr>
              <a:t>ONVIF Conformant </a:t>
            </a:r>
          </a:p>
          <a:p>
            <a:pPr marL="354113" indent="-354113">
              <a:spcBef>
                <a:spcPts val="413"/>
              </a:spcBef>
              <a:buFont typeface="Wingdings" pitchFamily="2" charset="2"/>
              <a:buChar char="§"/>
            </a:pPr>
            <a:r>
              <a:rPr lang="en-US" sz="1000" dirty="0" smtClean="0">
                <a:latin typeface="Arial" pitchFamily="34" charset="0"/>
                <a:cs typeface="Arial" pitchFamily="34" charset="0"/>
              </a:rPr>
              <a:t>1/2.7” CMOS Sensor (12% Larger than 1/3” CMOS Sensor) </a:t>
            </a:r>
          </a:p>
          <a:p>
            <a:pPr marL="354113" indent="-354113">
              <a:spcBef>
                <a:spcPts val="413"/>
              </a:spcBef>
              <a:buFont typeface="Wingdings" pitchFamily="2" charset="2"/>
              <a:buChar char="§"/>
            </a:pPr>
            <a:r>
              <a:rPr lang="en-US" sz="1000" dirty="0">
                <a:latin typeface="Arial" pitchFamily="34" charset="0"/>
                <a:cs typeface="Arial" pitchFamily="34" charset="0"/>
              </a:rPr>
              <a:t>Highest Resolution 2.1 Megapixels </a:t>
            </a:r>
          </a:p>
          <a:p>
            <a:pPr marL="354113" indent="-354113">
              <a:spcBef>
                <a:spcPts val="413"/>
              </a:spcBef>
              <a:buFont typeface="Wingdings" pitchFamily="2" charset="2"/>
              <a:buChar char="§"/>
            </a:pPr>
            <a:r>
              <a:rPr lang="en-US" sz="1000" dirty="0">
                <a:latin typeface="Arial" pitchFamily="34" charset="0"/>
                <a:cs typeface="Arial" pitchFamily="34" charset="0"/>
              </a:rPr>
              <a:t>1080P (1920X1080) at 30fps </a:t>
            </a:r>
          </a:p>
          <a:p>
            <a:pPr marL="354113" indent="-354113">
              <a:spcBef>
                <a:spcPts val="413"/>
              </a:spcBef>
              <a:buFont typeface="Wingdings" pitchFamily="2" charset="2"/>
              <a:buChar char="§"/>
            </a:pPr>
            <a:r>
              <a:rPr lang="en-US" sz="1000" dirty="0" smtClean="0">
                <a:latin typeface="Arial" pitchFamily="34" charset="0"/>
                <a:cs typeface="Arial" pitchFamily="34" charset="0"/>
              </a:rPr>
              <a:t>4.3mm Fixed Lens</a:t>
            </a:r>
          </a:p>
          <a:p>
            <a:pPr marL="354113" indent="-354113">
              <a:spcBef>
                <a:spcPts val="413"/>
              </a:spcBef>
              <a:buFont typeface="Wingdings" pitchFamily="2" charset="2"/>
              <a:buChar char="§"/>
            </a:pPr>
            <a:r>
              <a:rPr lang="en-US" sz="1000" dirty="0" smtClean="0">
                <a:latin typeface="Arial" pitchFamily="34" charset="0"/>
                <a:cs typeface="Arial" pitchFamily="34" charset="0"/>
              </a:rPr>
              <a:t>8X Digital Zoom</a:t>
            </a:r>
          </a:p>
          <a:p>
            <a:pPr marL="354113" indent="-354113">
              <a:spcBef>
                <a:spcPts val="413"/>
              </a:spcBef>
              <a:buFont typeface="Wingdings" pitchFamily="2" charset="2"/>
              <a:buChar char="§"/>
            </a:pPr>
            <a:r>
              <a:rPr lang="en-US" sz="1000" dirty="0" smtClean="0">
                <a:latin typeface="Arial" pitchFamily="34" charset="0"/>
                <a:cs typeface="Arial" pitchFamily="34" charset="0"/>
              </a:rPr>
              <a:t>Power over Ethernet [</a:t>
            </a:r>
            <a:r>
              <a:rPr lang="en-US" sz="1000" dirty="0" err="1" smtClean="0">
                <a:latin typeface="Arial" pitchFamily="34" charset="0"/>
                <a:cs typeface="Arial" pitchFamily="34" charset="0"/>
              </a:rPr>
              <a:t>PoE</a:t>
            </a:r>
            <a:r>
              <a:rPr lang="en-US" sz="1000" dirty="0" smtClean="0">
                <a:latin typeface="Arial" pitchFamily="34" charset="0"/>
                <a:cs typeface="Arial" pitchFamily="34" charset="0"/>
              </a:rPr>
              <a:t>] &amp; DC12V</a:t>
            </a:r>
          </a:p>
          <a:p>
            <a:pPr marL="354113" indent="-354113">
              <a:spcBef>
                <a:spcPts val="413"/>
              </a:spcBef>
              <a:buFont typeface="Wingdings" pitchFamily="2" charset="2"/>
              <a:buChar char="§"/>
            </a:pPr>
            <a:r>
              <a:rPr lang="en-US" sz="1000" dirty="0" smtClean="0">
                <a:latin typeface="Arial" pitchFamily="34" charset="0"/>
                <a:cs typeface="Arial" pitchFamily="34" charset="0"/>
              </a:rPr>
              <a:t>Web Server Built-in </a:t>
            </a:r>
          </a:p>
          <a:p>
            <a:pPr marL="354113" indent="-354113">
              <a:spcBef>
                <a:spcPts val="413"/>
              </a:spcBef>
              <a:buFont typeface="Wingdings" pitchFamily="2" charset="2"/>
              <a:buChar char="§"/>
            </a:pPr>
            <a:r>
              <a:rPr lang="en-US" sz="1000" dirty="0" smtClean="0">
                <a:latin typeface="Arial" pitchFamily="34" charset="0"/>
                <a:cs typeface="Arial" pitchFamily="34" charset="0"/>
              </a:rPr>
              <a:t>H.264 and MJPEG Dual Stream</a:t>
            </a:r>
          </a:p>
          <a:p>
            <a:pPr marL="354113" indent="-354113">
              <a:spcBef>
                <a:spcPts val="413"/>
              </a:spcBef>
              <a:buFont typeface="Wingdings" pitchFamily="2" charset="2"/>
              <a:buChar char="§"/>
            </a:pPr>
            <a:r>
              <a:rPr lang="en-US" sz="1000" dirty="0" smtClean="0">
                <a:latin typeface="Arial" pitchFamily="34" charset="0"/>
                <a:cs typeface="Arial" pitchFamily="34" charset="0"/>
              </a:rPr>
              <a:t>Electronic Day and Night </a:t>
            </a:r>
          </a:p>
          <a:p>
            <a:pPr marL="354113" indent="-354113">
              <a:spcBef>
                <a:spcPts val="413"/>
              </a:spcBef>
              <a:buFont typeface="Wingdings" pitchFamily="2" charset="2"/>
              <a:buChar char="§"/>
            </a:pPr>
            <a:r>
              <a:rPr lang="en-US" sz="1000" dirty="0" smtClean="0">
                <a:latin typeface="Arial" pitchFamily="34" charset="0"/>
                <a:cs typeface="Arial" pitchFamily="34" charset="0"/>
              </a:rPr>
              <a:t>3D-DNR (3D Digital Noise Reduction) </a:t>
            </a:r>
          </a:p>
          <a:p>
            <a:pPr marL="354113" indent="-354113">
              <a:spcBef>
                <a:spcPts val="413"/>
              </a:spcBef>
              <a:buFont typeface="Wingdings" pitchFamily="2" charset="2"/>
              <a:buChar char="§"/>
            </a:pPr>
            <a:r>
              <a:rPr lang="en-US" sz="1000" dirty="0" smtClean="0">
                <a:latin typeface="Arial" pitchFamily="34" charset="0"/>
                <a:cs typeface="Arial" pitchFamily="34" charset="0"/>
              </a:rPr>
              <a:t>Programmable Privacy Zones (30) &amp; Motion Detection</a:t>
            </a:r>
          </a:p>
          <a:p>
            <a:pPr marL="354113" indent="-354113">
              <a:spcBef>
                <a:spcPts val="413"/>
              </a:spcBef>
              <a:buFont typeface="Wingdings" pitchFamily="2" charset="2"/>
              <a:buChar char="§"/>
            </a:pPr>
            <a:r>
              <a:rPr lang="en-US" sz="1000" dirty="0" smtClean="0">
                <a:latin typeface="Arial" pitchFamily="34" charset="0"/>
                <a:cs typeface="Arial" pitchFamily="34" charset="0"/>
              </a:rPr>
              <a:t>Mirror</a:t>
            </a:r>
          </a:p>
          <a:p>
            <a:pPr marL="354113" indent="-354113">
              <a:spcBef>
                <a:spcPts val="413"/>
              </a:spcBef>
              <a:buFont typeface="Wingdings" pitchFamily="2" charset="2"/>
              <a:buChar char="§"/>
            </a:pPr>
            <a:r>
              <a:rPr lang="en-US" sz="1000" dirty="0" smtClean="0">
                <a:latin typeface="Arial" pitchFamily="34" charset="0"/>
                <a:cs typeface="Arial" pitchFamily="34" charset="0"/>
              </a:rPr>
              <a:t>E-mail Event Notifications </a:t>
            </a:r>
          </a:p>
          <a:p>
            <a:pPr marL="354113" indent="-354113">
              <a:spcBef>
                <a:spcPts val="413"/>
              </a:spcBef>
              <a:buFont typeface="Wingdings" pitchFamily="2" charset="2"/>
              <a:buChar char="§"/>
            </a:pPr>
            <a:r>
              <a:rPr lang="en-US" sz="1000" dirty="0" smtClean="0">
                <a:latin typeface="Arial" pitchFamily="34" charset="0"/>
                <a:cs typeface="Arial" pitchFamily="34" charset="0"/>
              </a:rPr>
              <a:t>Max 20 Users</a:t>
            </a:r>
          </a:p>
          <a:p>
            <a:pPr marL="354113" indent="-354113">
              <a:spcBef>
                <a:spcPts val="413"/>
              </a:spcBef>
              <a:buFont typeface="Wingdings" pitchFamily="2" charset="2"/>
              <a:buChar char="§"/>
            </a:pPr>
            <a:r>
              <a:rPr lang="en-US" sz="1000" dirty="0" smtClean="0">
                <a:latin typeface="Arial" pitchFamily="34" charset="0"/>
                <a:cs typeface="Arial" pitchFamily="34" charset="0"/>
              </a:rPr>
              <a:t>Panic Recording </a:t>
            </a:r>
          </a:p>
          <a:p>
            <a:pPr marL="354113" indent="-354113">
              <a:spcBef>
                <a:spcPts val="413"/>
              </a:spcBef>
              <a:buFont typeface="Wingdings" pitchFamily="2" charset="2"/>
              <a:buChar char="§"/>
            </a:pPr>
            <a:r>
              <a:rPr lang="en-US" sz="1000" dirty="0" smtClean="0">
                <a:latin typeface="Arial" pitchFamily="34" charset="0"/>
                <a:cs typeface="Arial" pitchFamily="34" charset="0"/>
              </a:rPr>
              <a:t>Export &amp; Print Image</a:t>
            </a:r>
          </a:p>
          <a:p>
            <a:pPr marL="354113" indent="-354113">
              <a:spcBef>
                <a:spcPts val="413"/>
              </a:spcBef>
              <a:buFont typeface="Wingdings" pitchFamily="2" charset="2"/>
              <a:buChar char="§"/>
            </a:pPr>
            <a:r>
              <a:rPr lang="en-US" sz="1000" dirty="0" smtClean="0">
                <a:latin typeface="Arial" pitchFamily="34" charset="0"/>
                <a:cs typeface="Arial" pitchFamily="34" charset="0"/>
              </a:rPr>
              <a:t>IP66 Certified (Weatherproof) </a:t>
            </a:r>
            <a:endParaRPr lang="en-US" sz="1000" dirty="0">
              <a:latin typeface="Arial" pitchFamily="34" charset="0"/>
              <a:cs typeface="Arial" pitchFamily="34" charset="0"/>
            </a:endParaRPr>
          </a:p>
        </p:txBody>
      </p:sp>
      <p:sp>
        <p:nvSpPr>
          <p:cNvPr id="8" name="Rectangle 7"/>
          <p:cNvSpPr/>
          <p:nvPr/>
        </p:nvSpPr>
        <p:spPr>
          <a:xfrm>
            <a:off x="838200" y="9332807"/>
            <a:ext cx="439117" cy="344593"/>
          </a:xfrm>
          <a:prstGeom prst="rect">
            <a:avLst/>
          </a:prstGeom>
        </p:spPr>
        <p:txBody>
          <a:bodyPr wrap="none" lIns="188860" tIns="94430" rIns="188860" bIns="94430">
            <a:spAutoFit/>
          </a:bodyPr>
          <a:lstStyle/>
          <a:p>
            <a:pPr lvl="0" algn="r"/>
            <a:r>
              <a:rPr lang="en-US" sz="1000" b="1" dirty="0">
                <a:solidFill>
                  <a:prstClr val="black"/>
                </a:solidFill>
                <a:latin typeface="Arial Narrow" pitchFamily="34" charset="0"/>
                <a:cs typeface="Arial" pitchFamily="34" charset="0"/>
              </a:rPr>
              <a:t>4</a:t>
            </a:r>
          </a:p>
        </p:txBody>
      </p:sp>
      <p:sp>
        <p:nvSpPr>
          <p:cNvPr id="9" name="Rectangle 8"/>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0" name="Rectangle 9"/>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5" name="Rectangle 14"/>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6" name="TextBox 15"/>
          <p:cNvSpPr txBox="1"/>
          <p:nvPr/>
        </p:nvSpPr>
        <p:spPr>
          <a:xfrm>
            <a:off x="318729" y="1679160"/>
            <a:ext cx="411631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FEATURES*</a:t>
            </a:r>
            <a:endParaRPr lang="en-US" b="1" dirty="0">
              <a:latin typeface="Microsoft Sans Serif" pitchFamily="34" charset="0"/>
              <a:cs typeface="Microsoft Sans Serif" pitchFamily="34" charset="0"/>
            </a:endParaRPr>
          </a:p>
        </p:txBody>
      </p:sp>
    </p:spTree>
    <p:extLst>
      <p:ext uri="{BB962C8B-B14F-4D97-AF65-F5344CB8AC3E}">
        <p14:creationId xmlns:p14="http://schemas.microsoft.com/office/powerpoint/2010/main" val="2668015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lala\Desktop\IMAGES\Untitled-3-0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642" t="24034" r="19290" b="9299"/>
          <a:stretch/>
        </p:blipFill>
        <p:spPr bwMode="auto">
          <a:xfrm>
            <a:off x="2895600" y="1905000"/>
            <a:ext cx="4038600" cy="730920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18725" y="2365702"/>
            <a:ext cx="7032094" cy="3371062"/>
          </a:xfrm>
          <a:prstGeom prst="rect">
            <a:avLst/>
          </a:prstGeom>
          <a:noFill/>
        </p:spPr>
        <p:txBody>
          <a:bodyPr wrap="square" lIns="188860" tIns="94430" rIns="188860" bIns="94430" rtlCol="0">
            <a:spAutoFit/>
          </a:bodyPr>
          <a:lstStyle/>
          <a:p>
            <a:pPr marL="342900" indent="-342900">
              <a:spcBef>
                <a:spcPts val="413"/>
              </a:spcBef>
              <a:buFont typeface="+mj-lt"/>
              <a:buAutoNum type="arabicPeriod"/>
            </a:pPr>
            <a:r>
              <a:rPr lang="en-US" sz="1000" dirty="0" smtClean="0">
                <a:latin typeface="Arial" pitchFamily="34" charset="0"/>
                <a:cs typeface="Arial" pitchFamily="34" charset="0"/>
              </a:rPr>
              <a:t>Lens </a:t>
            </a:r>
          </a:p>
          <a:p>
            <a:pPr marL="342900" indent="-342900">
              <a:spcBef>
                <a:spcPts val="413"/>
              </a:spcBef>
              <a:buFont typeface="+mj-lt"/>
              <a:buAutoNum type="arabicPeriod"/>
            </a:pPr>
            <a:r>
              <a:rPr lang="en-US" sz="1000" dirty="0" smtClean="0">
                <a:latin typeface="Arial" pitchFamily="34" charset="0"/>
                <a:cs typeface="Arial" pitchFamily="34" charset="0"/>
              </a:rPr>
              <a:t>RJ45 Cable</a:t>
            </a:r>
          </a:p>
          <a:p>
            <a:pPr marL="342900" indent="-342900">
              <a:spcBef>
                <a:spcPts val="413"/>
              </a:spcBef>
              <a:buFont typeface="+mj-lt"/>
              <a:buAutoNum type="arabicPeriod"/>
            </a:pPr>
            <a:r>
              <a:rPr lang="en-US" sz="1000" dirty="0" smtClean="0">
                <a:latin typeface="Arial" pitchFamily="34" charset="0"/>
                <a:cs typeface="Arial" pitchFamily="34" charset="0"/>
              </a:rPr>
              <a:t>DC Cable</a:t>
            </a:r>
          </a:p>
          <a:p>
            <a:pPr marL="342900" indent="-342900">
              <a:spcBef>
                <a:spcPts val="413"/>
              </a:spcBef>
              <a:buFont typeface="+mj-lt"/>
              <a:buAutoNum type="arabicPeriod"/>
            </a:pPr>
            <a:r>
              <a:rPr lang="en-US" sz="1000" dirty="0" smtClean="0">
                <a:latin typeface="Arial" pitchFamily="34" charset="0"/>
                <a:cs typeface="Arial" pitchFamily="34" charset="0"/>
              </a:rPr>
              <a:t>IP Module</a:t>
            </a:r>
          </a:p>
          <a:p>
            <a:pPr marL="342900" indent="-342900">
              <a:spcBef>
                <a:spcPts val="413"/>
              </a:spcBef>
              <a:buFont typeface="+mj-lt"/>
              <a:buAutoNum type="arabicPeriod"/>
            </a:pPr>
            <a:r>
              <a:rPr lang="en-US" sz="1000" dirty="0" smtClean="0">
                <a:latin typeface="Arial" pitchFamily="34" charset="0"/>
                <a:cs typeface="Arial" pitchFamily="34" charset="0"/>
              </a:rPr>
              <a:t>Bottom</a:t>
            </a:r>
          </a:p>
          <a:p>
            <a:pPr marL="342900" indent="-342900">
              <a:spcBef>
                <a:spcPts val="413"/>
              </a:spcBef>
              <a:buFont typeface="+mj-lt"/>
              <a:buAutoNum type="arabicPeriod"/>
            </a:pPr>
            <a:r>
              <a:rPr lang="en-US" sz="1000" dirty="0" smtClean="0">
                <a:latin typeface="Arial" pitchFamily="34" charset="0"/>
                <a:cs typeface="Arial" pitchFamily="34" charset="0"/>
              </a:rPr>
              <a:t>Bottom Pad</a:t>
            </a:r>
          </a:p>
          <a:p>
            <a:pPr marL="342900" indent="-342900">
              <a:spcBef>
                <a:spcPts val="413"/>
              </a:spcBef>
              <a:buFont typeface="+mj-lt"/>
              <a:buAutoNum type="arabicPeriod"/>
            </a:pPr>
            <a:r>
              <a:rPr lang="en-US" sz="1000" dirty="0" smtClean="0">
                <a:latin typeface="Arial" pitchFamily="34" charset="0"/>
                <a:cs typeface="Arial" pitchFamily="34" charset="0"/>
              </a:rPr>
              <a:t>Gimbal Tilt Stopper</a:t>
            </a:r>
          </a:p>
          <a:p>
            <a:pPr marL="342900" indent="-342900">
              <a:spcBef>
                <a:spcPts val="413"/>
              </a:spcBef>
              <a:buFont typeface="+mj-lt"/>
              <a:buAutoNum type="arabicPeriod"/>
            </a:pPr>
            <a:r>
              <a:rPr lang="en-US" sz="1000" dirty="0" smtClean="0">
                <a:latin typeface="Arial" pitchFamily="34" charset="0"/>
                <a:cs typeface="Arial" pitchFamily="34" charset="0"/>
              </a:rPr>
              <a:t>Mounting Screws</a:t>
            </a:r>
          </a:p>
          <a:p>
            <a:pPr marL="342900" indent="-342900">
              <a:spcBef>
                <a:spcPts val="413"/>
              </a:spcBef>
              <a:buFont typeface="+mj-lt"/>
              <a:buAutoNum type="arabicPeriod"/>
            </a:pPr>
            <a:r>
              <a:rPr lang="en-US" sz="1000" dirty="0" smtClean="0">
                <a:latin typeface="Arial" pitchFamily="34" charset="0"/>
                <a:cs typeface="Arial" pitchFamily="34" charset="0"/>
              </a:rPr>
              <a:t>Dome Cover Support</a:t>
            </a:r>
          </a:p>
          <a:p>
            <a:pPr marL="342900" indent="-342900">
              <a:spcBef>
                <a:spcPts val="413"/>
              </a:spcBef>
              <a:buFont typeface="+mj-lt"/>
              <a:buAutoNum type="arabicPeriod"/>
            </a:pPr>
            <a:r>
              <a:rPr lang="en-US" sz="1000" dirty="0" smtClean="0">
                <a:latin typeface="Arial" pitchFamily="34" charset="0"/>
                <a:cs typeface="Arial" pitchFamily="34" charset="0"/>
              </a:rPr>
              <a:t>Dome Cover</a:t>
            </a:r>
          </a:p>
          <a:p>
            <a:pPr marL="342900" indent="-342900">
              <a:spcBef>
                <a:spcPts val="413"/>
              </a:spcBef>
              <a:buFont typeface="+mj-lt"/>
              <a:buAutoNum type="arabicPeriod"/>
            </a:pPr>
            <a:r>
              <a:rPr lang="en-US" sz="1000" dirty="0" smtClean="0">
                <a:latin typeface="Arial" pitchFamily="34" charset="0"/>
                <a:cs typeface="Arial" pitchFamily="34" charset="0"/>
              </a:rPr>
              <a:t>Gasket Rubber</a:t>
            </a:r>
          </a:p>
          <a:p>
            <a:pPr marL="342900" indent="-342900">
              <a:spcBef>
                <a:spcPts val="413"/>
              </a:spcBef>
              <a:buFont typeface="+mj-lt"/>
              <a:buAutoNum type="arabicPeriod"/>
            </a:pPr>
            <a:r>
              <a:rPr lang="en-US" sz="1000" dirty="0" smtClean="0">
                <a:latin typeface="Arial" pitchFamily="34" charset="0"/>
                <a:cs typeface="Arial" pitchFamily="34" charset="0"/>
              </a:rPr>
              <a:t>Upper Case Rubber</a:t>
            </a:r>
          </a:p>
          <a:p>
            <a:pPr marL="342900" indent="-342900">
              <a:spcBef>
                <a:spcPts val="413"/>
              </a:spcBef>
              <a:buFont typeface="+mj-lt"/>
              <a:buAutoNum type="arabicPeriod"/>
            </a:pPr>
            <a:r>
              <a:rPr lang="en-US" sz="1000" dirty="0" smtClean="0">
                <a:latin typeface="Arial" pitchFamily="34" charset="0"/>
                <a:cs typeface="Arial" pitchFamily="34" charset="0"/>
              </a:rPr>
              <a:t>Upper Case</a:t>
            </a:r>
          </a:p>
          <a:p>
            <a:pPr marL="342900" indent="-342900">
              <a:spcBef>
                <a:spcPts val="413"/>
              </a:spcBef>
              <a:buFont typeface="+mj-lt"/>
              <a:buAutoNum type="arabicPeriod"/>
            </a:pPr>
            <a:r>
              <a:rPr lang="en-US" sz="1000" dirty="0" smtClean="0">
                <a:latin typeface="Arial" pitchFamily="34" charset="0"/>
                <a:cs typeface="Arial" pitchFamily="34" charset="0"/>
              </a:rPr>
              <a:t>Assembly Screws</a:t>
            </a:r>
            <a:br>
              <a:rPr lang="en-US" sz="1000" dirty="0" smtClean="0">
                <a:latin typeface="Arial" pitchFamily="34" charset="0"/>
                <a:cs typeface="Arial" pitchFamily="34" charset="0"/>
              </a:rPr>
            </a:br>
            <a:r>
              <a:rPr lang="en-US" sz="1000" dirty="0" smtClean="0">
                <a:latin typeface="Arial" pitchFamily="34" charset="0"/>
                <a:cs typeface="Arial" pitchFamily="34" charset="0"/>
              </a:rPr>
              <a:t>M3.0 X 15.0 </a:t>
            </a:r>
          </a:p>
          <a:p>
            <a:pPr marL="342900" indent="-342900">
              <a:spcBef>
                <a:spcPts val="413"/>
              </a:spcBef>
              <a:buFont typeface="+mj-lt"/>
              <a:buAutoNum type="arabicPeriod"/>
            </a:pPr>
            <a:r>
              <a:rPr lang="en-US" sz="1000" dirty="0" smtClean="0">
                <a:latin typeface="Arial" pitchFamily="34" charset="0"/>
                <a:cs typeface="Arial" pitchFamily="34" charset="0"/>
              </a:rPr>
              <a:t>FA Buttons </a:t>
            </a:r>
          </a:p>
        </p:txBody>
      </p:sp>
      <p:sp>
        <p:nvSpPr>
          <p:cNvPr id="13" name="TextBox 12"/>
          <p:cNvSpPr txBox="1"/>
          <p:nvPr/>
        </p:nvSpPr>
        <p:spPr>
          <a:xfrm>
            <a:off x="318729" y="1679160"/>
            <a:ext cx="669167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PARTS &amp; DESCRIPTIONS*</a:t>
            </a:r>
            <a:endParaRPr lang="en-US" b="1" dirty="0">
              <a:latin typeface="Microsoft Sans Serif" pitchFamily="34" charset="0"/>
              <a:cs typeface="Microsoft Sans Serif" pitchFamily="34" charset="0"/>
            </a:endParaRPr>
          </a:p>
        </p:txBody>
      </p:sp>
      <p:sp>
        <p:nvSpPr>
          <p:cNvPr id="14" name="Rectangle 13"/>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5" name="Rectangle 14"/>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6" name="Rectangle 15"/>
          <p:cNvSpPr/>
          <p:nvPr/>
        </p:nvSpPr>
        <p:spPr>
          <a:xfrm>
            <a:off x="6495083" y="9332807"/>
            <a:ext cx="439117"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5</a:t>
            </a:r>
            <a:endParaRPr lang="en-US" sz="1000" b="1" dirty="0">
              <a:solidFill>
                <a:prstClr val="black"/>
              </a:solidFill>
              <a:latin typeface="Arial Narrow" pitchFamily="34" charset="0"/>
              <a:cs typeface="Arial" pitchFamily="34" charset="0"/>
            </a:endParaRPr>
          </a:p>
        </p:txBody>
      </p:sp>
      <p:pic>
        <p:nvPicPr>
          <p:cNvPr id="9" name="Picture 2" descr="C:\Users\lala\Desktop\DW\Untitled-3.png"/>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 name="Rectangle 9"/>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7" name="Rectangle 16"/>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8" name="Rectangle 17"/>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2" name="Rectangle 11"/>
          <p:cNvSpPr/>
          <p:nvPr/>
        </p:nvSpPr>
        <p:spPr>
          <a:xfrm>
            <a:off x="838200" y="9332807"/>
            <a:ext cx="439117" cy="344593"/>
          </a:xfrm>
          <a:prstGeom prst="rect">
            <a:avLst/>
          </a:prstGeom>
          <a:solidFill>
            <a:schemeClr val="bg1"/>
          </a:solidFill>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5</a:t>
            </a:r>
            <a:endParaRPr lang="en-US" sz="1000" b="1" dirty="0">
              <a:solidFill>
                <a:prstClr val="black"/>
              </a:solidFill>
              <a:latin typeface="Arial Narrow" pitchFamily="34" charset="0"/>
              <a:cs typeface="Arial" pitchFamily="34" charset="0"/>
            </a:endParaRPr>
          </a:p>
        </p:txBody>
      </p:sp>
    </p:spTree>
    <p:extLst>
      <p:ext uri="{BB962C8B-B14F-4D97-AF65-F5344CB8AC3E}">
        <p14:creationId xmlns:p14="http://schemas.microsoft.com/office/powerpoint/2010/main" val="2524943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318729" y="1679160"/>
            <a:ext cx="411631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DIMENSIONS*</a:t>
            </a:r>
            <a:endParaRPr lang="en-US" b="1" dirty="0">
              <a:latin typeface="Microsoft Sans Serif" pitchFamily="34" charset="0"/>
              <a:cs typeface="Microsoft Sans Serif" pitchFamily="34"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24" y="2666999"/>
            <a:ext cx="6174475" cy="5557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12"/>
          <p:cNvSpPr/>
          <p:nvPr/>
        </p:nvSpPr>
        <p:spPr>
          <a:xfrm>
            <a:off x="838200" y="9332807"/>
            <a:ext cx="439117" cy="344593"/>
          </a:xfrm>
          <a:prstGeom prst="rect">
            <a:avLst/>
          </a:prstGeom>
        </p:spPr>
        <p:txBody>
          <a:bodyPr wrap="none" lIns="188860" tIns="94430" rIns="188860" bIns="94430">
            <a:spAutoFit/>
          </a:bodyPr>
          <a:lstStyle/>
          <a:p>
            <a:pPr lvl="0" algn="r"/>
            <a:r>
              <a:rPr lang="en-US" sz="1000" b="1" smtClean="0">
                <a:solidFill>
                  <a:prstClr val="black"/>
                </a:solidFill>
                <a:latin typeface="Arial Narrow" pitchFamily="34" charset="0"/>
                <a:cs typeface="Arial" pitchFamily="34" charset="0"/>
              </a:rPr>
              <a:t>6</a:t>
            </a:r>
            <a:endParaRPr lang="en-US" sz="1000" b="1" dirty="0">
              <a:solidFill>
                <a:prstClr val="black"/>
              </a:solidFill>
              <a:latin typeface="Arial Narrow" pitchFamily="34" charset="0"/>
              <a:cs typeface="Arial" pitchFamily="34" charset="0"/>
            </a:endParaRPr>
          </a:p>
        </p:txBody>
      </p:sp>
      <p:sp>
        <p:nvSpPr>
          <p:cNvPr id="14" name="Rectangle 13"/>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6" name="Rectangle 15"/>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7" name="Rectangle 16"/>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Tree>
    <p:extLst>
      <p:ext uri="{BB962C8B-B14F-4D97-AF65-F5344CB8AC3E}">
        <p14:creationId xmlns:p14="http://schemas.microsoft.com/office/powerpoint/2010/main" val="1609100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18450" y="2365702"/>
            <a:ext cx="7032094" cy="344593"/>
          </a:xfrm>
          <a:prstGeom prst="rect">
            <a:avLst/>
          </a:prstGeom>
          <a:noFill/>
        </p:spPr>
        <p:txBody>
          <a:bodyPr wrap="square" lIns="188860" tIns="94430" rIns="188860" bIns="94430" rtlCol="0">
            <a:spAutoFit/>
          </a:bodyPr>
          <a:lstStyle/>
          <a:p>
            <a:pPr>
              <a:spcBef>
                <a:spcPts val="413"/>
              </a:spcBef>
            </a:pPr>
            <a:r>
              <a:rPr lang="en-US" sz="1000" dirty="0" smtClean="0">
                <a:latin typeface="Arial" pitchFamily="34" charset="0"/>
                <a:cs typeface="Arial" pitchFamily="34" charset="0"/>
              </a:rPr>
              <a:t>The following items are included with the MEGAPIX camera. </a:t>
            </a:r>
            <a:endParaRPr lang="en-US" sz="1000" dirty="0">
              <a:latin typeface="Arial" pitchFamily="34" charset="0"/>
              <a:cs typeface="Arial" pitchFamily="34" charset="0"/>
            </a:endParaRPr>
          </a:p>
        </p:txBody>
      </p:sp>
      <p:pic>
        <p:nvPicPr>
          <p:cNvPr id="11" name="Picture 2" descr="C:\Users\lala\Desktop\DW\Untitled-3.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2" name="Rectangle 11"/>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3" name="Rectangle 12"/>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4" name="Rectangle 13"/>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8" name="Rectangle 17"/>
          <p:cNvSpPr/>
          <p:nvPr/>
        </p:nvSpPr>
        <p:spPr>
          <a:xfrm>
            <a:off x="6495083" y="9332807"/>
            <a:ext cx="439117"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7</a:t>
            </a:r>
            <a:endParaRPr lang="en-US" sz="1000" b="1" dirty="0">
              <a:solidFill>
                <a:prstClr val="black"/>
              </a:solidFill>
              <a:latin typeface="Arial Narrow" pitchFamily="34" charset="0"/>
              <a:cs typeface="Arial" pitchFamily="34" charset="0"/>
            </a:endParaRPr>
          </a:p>
        </p:txBody>
      </p:sp>
      <p:sp>
        <p:nvSpPr>
          <p:cNvPr id="21" name="TextBox 20"/>
          <p:cNvSpPr txBox="1"/>
          <p:nvPr/>
        </p:nvSpPr>
        <p:spPr>
          <a:xfrm>
            <a:off x="318729" y="1679160"/>
            <a:ext cx="411631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INSIDE THE BOX*</a:t>
            </a:r>
            <a:endParaRPr lang="en-US" b="1" dirty="0">
              <a:latin typeface="Microsoft Sans Serif" pitchFamily="34" charset="0"/>
              <a:cs typeface="Microsoft Sans Serif" pitchFamily="34" charset="0"/>
            </a:endParaRPr>
          </a:p>
        </p:txBody>
      </p:sp>
      <p:sp>
        <p:nvSpPr>
          <p:cNvPr id="2" name="Rounded Rectangle 1"/>
          <p:cNvSpPr/>
          <p:nvPr/>
        </p:nvSpPr>
        <p:spPr>
          <a:xfrm>
            <a:off x="533400" y="2901150"/>
            <a:ext cx="4648200" cy="3810000"/>
          </a:xfrm>
          <a:prstGeom prst="roundRect">
            <a:avLst/>
          </a:prstGeom>
          <a:solidFill>
            <a:schemeClr val="bg1"/>
          </a:solidFill>
          <a:ln>
            <a:solidFill>
              <a:schemeClr val="bg1">
                <a:lumMod val="9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9894" y="3195268"/>
            <a:ext cx="1124330" cy="1124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29000" y="3029370"/>
            <a:ext cx="980640" cy="138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0312" y="4458486"/>
            <a:ext cx="1085850" cy="1071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rotWithShape="1">
          <a:blip r:embed="rId6">
            <a:extLst>
              <a:ext uri="{28A0092B-C50C-407E-A947-70E740481C1C}">
                <a14:useLocalDpi xmlns:a14="http://schemas.microsoft.com/office/drawing/2010/main" val="0"/>
              </a:ext>
            </a:extLst>
          </a:blip>
          <a:srcRect l="2743" t="17242" b="23000"/>
          <a:stretch/>
        </p:blipFill>
        <p:spPr bwMode="auto">
          <a:xfrm>
            <a:off x="533400" y="6934200"/>
            <a:ext cx="4648200" cy="2144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41635" y="4534687"/>
            <a:ext cx="1226475" cy="102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97912" y="5794016"/>
            <a:ext cx="1435624" cy="659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Oval 15"/>
          <p:cNvSpPr/>
          <p:nvPr/>
        </p:nvSpPr>
        <p:spPr>
          <a:xfrm>
            <a:off x="1045512" y="7220180"/>
            <a:ext cx="304800" cy="304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smtClean="0">
                <a:latin typeface="Microsoft Sans Serif" pitchFamily="34" charset="0"/>
                <a:cs typeface="Microsoft Sans Serif" pitchFamily="34" charset="0"/>
              </a:rPr>
              <a:t>1</a:t>
            </a:r>
            <a:endParaRPr lang="en-US" sz="1400" b="1" dirty="0">
              <a:latin typeface="Microsoft Sans Serif" pitchFamily="34" charset="0"/>
              <a:cs typeface="Microsoft Sans Serif" pitchFamily="34" charset="0"/>
            </a:endParaRPr>
          </a:p>
        </p:txBody>
      </p:sp>
      <p:sp>
        <p:nvSpPr>
          <p:cNvPr id="17" name="Oval 16"/>
          <p:cNvSpPr/>
          <p:nvPr/>
        </p:nvSpPr>
        <p:spPr>
          <a:xfrm>
            <a:off x="3550073" y="7677380"/>
            <a:ext cx="304800" cy="304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smtClean="0">
                <a:latin typeface="Microsoft Sans Serif" pitchFamily="34" charset="0"/>
                <a:cs typeface="Microsoft Sans Serif" pitchFamily="34" charset="0"/>
              </a:rPr>
              <a:t>2</a:t>
            </a:r>
            <a:endParaRPr lang="en-US" sz="1400" b="1" dirty="0">
              <a:latin typeface="Microsoft Sans Serif" pitchFamily="34" charset="0"/>
              <a:cs typeface="Microsoft Sans Serif" pitchFamily="34" charset="0"/>
            </a:endParaRPr>
          </a:p>
        </p:txBody>
      </p:sp>
      <p:sp>
        <p:nvSpPr>
          <p:cNvPr id="20" name="Oval 19"/>
          <p:cNvSpPr/>
          <p:nvPr/>
        </p:nvSpPr>
        <p:spPr>
          <a:xfrm>
            <a:off x="1719659" y="8687030"/>
            <a:ext cx="304800" cy="304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smtClean="0">
                <a:latin typeface="Microsoft Sans Serif" pitchFamily="34" charset="0"/>
                <a:cs typeface="Microsoft Sans Serif" pitchFamily="34" charset="0"/>
              </a:rPr>
              <a:t>3</a:t>
            </a:r>
            <a:endParaRPr lang="en-US" sz="1400" b="1" dirty="0">
              <a:latin typeface="Microsoft Sans Serif" pitchFamily="34" charset="0"/>
              <a:cs typeface="Microsoft Sans Serif" pitchFamily="34" charset="0"/>
            </a:endParaRPr>
          </a:p>
        </p:txBody>
      </p:sp>
      <p:sp>
        <p:nvSpPr>
          <p:cNvPr id="22" name="Oval 21"/>
          <p:cNvSpPr/>
          <p:nvPr/>
        </p:nvSpPr>
        <p:spPr>
          <a:xfrm>
            <a:off x="2286000" y="4104730"/>
            <a:ext cx="304800" cy="304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smtClean="0">
                <a:latin typeface="Microsoft Sans Serif" pitchFamily="34" charset="0"/>
                <a:cs typeface="Microsoft Sans Serif" pitchFamily="34" charset="0"/>
              </a:rPr>
              <a:t>1</a:t>
            </a:r>
            <a:endParaRPr lang="en-US" sz="1400" b="1" dirty="0">
              <a:latin typeface="Microsoft Sans Serif" pitchFamily="34" charset="0"/>
              <a:cs typeface="Microsoft Sans Serif" pitchFamily="34" charset="0"/>
            </a:endParaRPr>
          </a:p>
        </p:txBody>
      </p:sp>
      <p:sp>
        <p:nvSpPr>
          <p:cNvPr id="23" name="Oval 22"/>
          <p:cNvSpPr/>
          <p:nvPr/>
        </p:nvSpPr>
        <p:spPr>
          <a:xfrm>
            <a:off x="4343400" y="4120350"/>
            <a:ext cx="304800" cy="304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a:latin typeface="Microsoft Sans Serif" pitchFamily="34" charset="0"/>
                <a:cs typeface="Microsoft Sans Serif" pitchFamily="34" charset="0"/>
              </a:rPr>
              <a:t>2</a:t>
            </a:r>
          </a:p>
        </p:txBody>
      </p:sp>
      <p:sp>
        <p:nvSpPr>
          <p:cNvPr id="24" name="Oval 23"/>
          <p:cNvSpPr/>
          <p:nvPr/>
        </p:nvSpPr>
        <p:spPr>
          <a:xfrm>
            <a:off x="2286000" y="5220487"/>
            <a:ext cx="304800" cy="304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smtClean="0">
                <a:latin typeface="Microsoft Sans Serif" pitchFamily="34" charset="0"/>
                <a:cs typeface="Microsoft Sans Serif" pitchFamily="34" charset="0"/>
              </a:rPr>
              <a:t>3</a:t>
            </a:r>
            <a:endParaRPr lang="en-US" sz="1400" b="1" dirty="0">
              <a:latin typeface="Microsoft Sans Serif" pitchFamily="34" charset="0"/>
              <a:cs typeface="Microsoft Sans Serif" pitchFamily="34" charset="0"/>
            </a:endParaRPr>
          </a:p>
        </p:txBody>
      </p:sp>
      <p:sp>
        <p:nvSpPr>
          <p:cNvPr id="25" name="Oval 24"/>
          <p:cNvSpPr/>
          <p:nvPr/>
        </p:nvSpPr>
        <p:spPr>
          <a:xfrm>
            <a:off x="2286000" y="6253950"/>
            <a:ext cx="304800" cy="304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smtClean="0">
                <a:latin typeface="Microsoft Sans Serif" pitchFamily="34" charset="0"/>
                <a:cs typeface="Microsoft Sans Serif" pitchFamily="34" charset="0"/>
              </a:rPr>
              <a:t>5</a:t>
            </a:r>
            <a:endParaRPr lang="en-US" sz="1400" b="1" dirty="0">
              <a:latin typeface="Microsoft Sans Serif" pitchFamily="34" charset="0"/>
              <a:cs typeface="Microsoft Sans Serif" pitchFamily="34" charset="0"/>
            </a:endParaRPr>
          </a:p>
        </p:txBody>
      </p:sp>
      <p:sp>
        <p:nvSpPr>
          <p:cNvPr id="26" name="Oval 25"/>
          <p:cNvSpPr/>
          <p:nvPr/>
        </p:nvSpPr>
        <p:spPr>
          <a:xfrm>
            <a:off x="4343400" y="5296687"/>
            <a:ext cx="304800" cy="304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smtClean="0">
                <a:latin typeface="Microsoft Sans Serif" pitchFamily="34" charset="0"/>
                <a:cs typeface="Microsoft Sans Serif" pitchFamily="34" charset="0"/>
              </a:rPr>
              <a:t>4</a:t>
            </a:r>
            <a:endParaRPr lang="en-US" sz="1400" b="1" dirty="0">
              <a:latin typeface="Microsoft Sans Serif" pitchFamily="34" charset="0"/>
              <a:cs typeface="Microsoft Sans Serif" pitchFamily="34" charset="0"/>
            </a:endParaRPr>
          </a:p>
        </p:txBody>
      </p:sp>
      <p:sp>
        <p:nvSpPr>
          <p:cNvPr id="28" name="Oval 27"/>
          <p:cNvSpPr/>
          <p:nvPr/>
        </p:nvSpPr>
        <p:spPr>
          <a:xfrm>
            <a:off x="4343400" y="6253950"/>
            <a:ext cx="304800" cy="304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smtClean="0">
                <a:latin typeface="Microsoft Sans Serif" pitchFamily="34" charset="0"/>
                <a:cs typeface="Microsoft Sans Serif" pitchFamily="34" charset="0"/>
              </a:rPr>
              <a:t>6</a:t>
            </a:r>
            <a:endParaRPr lang="en-US" sz="1400" b="1" dirty="0">
              <a:latin typeface="Microsoft Sans Serif" pitchFamily="34" charset="0"/>
              <a:cs typeface="Microsoft Sans Serif" pitchFamily="34" charset="0"/>
            </a:endParaRPr>
          </a:p>
        </p:txBody>
      </p:sp>
      <p:sp>
        <p:nvSpPr>
          <p:cNvPr id="29" name="TextBox 28"/>
          <p:cNvSpPr txBox="1"/>
          <p:nvPr/>
        </p:nvSpPr>
        <p:spPr>
          <a:xfrm>
            <a:off x="5181600" y="5263350"/>
            <a:ext cx="2209801" cy="1524403"/>
          </a:xfrm>
          <a:prstGeom prst="rect">
            <a:avLst/>
          </a:prstGeom>
          <a:noFill/>
        </p:spPr>
        <p:txBody>
          <a:bodyPr wrap="square" lIns="188860" tIns="94430" rIns="188860" bIns="94430" rtlCol="0">
            <a:spAutoFit/>
          </a:bodyPr>
          <a:lstStyle/>
          <a:p>
            <a:pPr marL="342900" indent="-342900">
              <a:spcBef>
                <a:spcPts val="413"/>
              </a:spcBef>
              <a:buFont typeface="+mj-lt"/>
              <a:buAutoNum type="arabicPeriod"/>
            </a:pPr>
            <a:r>
              <a:rPr lang="en-US" sz="1000" dirty="0" smtClean="0">
                <a:latin typeface="Arial" pitchFamily="34" charset="0"/>
                <a:cs typeface="Arial" pitchFamily="34" charset="0"/>
              </a:rPr>
              <a:t>User Manual</a:t>
            </a:r>
          </a:p>
          <a:p>
            <a:pPr marL="342900" indent="-342900">
              <a:spcBef>
                <a:spcPts val="413"/>
              </a:spcBef>
              <a:buFont typeface="+mj-lt"/>
              <a:buAutoNum type="arabicPeriod"/>
            </a:pPr>
            <a:r>
              <a:rPr lang="en-US" sz="1000" dirty="0" smtClean="0">
                <a:latin typeface="Arial" pitchFamily="34" charset="0"/>
                <a:cs typeface="Arial" pitchFamily="34" charset="0"/>
              </a:rPr>
              <a:t>Quick Start Guide</a:t>
            </a:r>
          </a:p>
          <a:p>
            <a:pPr marL="342900" indent="-342900">
              <a:spcBef>
                <a:spcPts val="413"/>
              </a:spcBef>
              <a:buFont typeface="+mj-lt"/>
              <a:buAutoNum type="arabicPeriod"/>
            </a:pPr>
            <a:r>
              <a:rPr lang="en-US" sz="1000" dirty="0" smtClean="0">
                <a:latin typeface="Arial" pitchFamily="34" charset="0"/>
                <a:cs typeface="Arial" pitchFamily="34" charset="0"/>
              </a:rPr>
              <a:t>CD (Manual &amp; Software)</a:t>
            </a:r>
          </a:p>
          <a:p>
            <a:pPr marL="342900" indent="-342900">
              <a:spcBef>
                <a:spcPts val="413"/>
              </a:spcBef>
              <a:buFont typeface="+mj-lt"/>
              <a:buAutoNum type="arabicPeriod"/>
            </a:pPr>
            <a:r>
              <a:rPr lang="en-US" sz="1000" dirty="0" smtClean="0">
                <a:latin typeface="Arial" pitchFamily="34" charset="0"/>
                <a:cs typeface="Arial" pitchFamily="34" charset="0"/>
              </a:rPr>
              <a:t>L-Wrench (T10-M3X15.0)</a:t>
            </a:r>
          </a:p>
          <a:p>
            <a:pPr marL="342900" indent="-342900">
              <a:spcBef>
                <a:spcPts val="413"/>
              </a:spcBef>
              <a:buFont typeface="+mj-lt"/>
              <a:buAutoNum type="arabicPeriod"/>
            </a:pPr>
            <a:r>
              <a:rPr lang="en-US" sz="1000" dirty="0" smtClean="0">
                <a:latin typeface="Arial" pitchFamily="34" charset="0"/>
                <a:cs typeface="Arial" pitchFamily="34" charset="0"/>
              </a:rPr>
              <a:t>4 Screws &amp; 4 Dry Wall Anchors </a:t>
            </a:r>
          </a:p>
          <a:p>
            <a:pPr marL="342900" indent="-342900">
              <a:spcBef>
                <a:spcPts val="413"/>
              </a:spcBef>
              <a:buFont typeface="+mj-lt"/>
              <a:buAutoNum type="arabicPeriod"/>
            </a:pPr>
            <a:r>
              <a:rPr lang="en-US" sz="1000" dirty="0" smtClean="0">
                <a:latin typeface="Arial" pitchFamily="34" charset="0"/>
                <a:cs typeface="Arial" pitchFamily="34" charset="0"/>
              </a:rPr>
              <a:t>Mounting Template</a:t>
            </a:r>
          </a:p>
        </p:txBody>
      </p:sp>
      <p:sp>
        <p:nvSpPr>
          <p:cNvPr id="30" name="TextBox 29"/>
          <p:cNvSpPr txBox="1"/>
          <p:nvPr/>
        </p:nvSpPr>
        <p:spPr>
          <a:xfrm>
            <a:off x="5181600" y="8229830"/>
            <a:ext cx="2209801" cy="908850"/>
          </a:xfrm>
          <a:prstGeom prst="rect">
            <a:avLst/>
          </a:prstGeom>
          <a:noFill/>
        </p:spPr>
        <p:txBody>
          <a:bodyPr wrap="square" lIns="188860" tIns="94430" rIns="188860" bIns="94430" rtlCol="0">
            <a:spAutoFit/>
          </a:bodyPr>
          <a:lstStyle/>
          <a:p>
            <a:pPr marL="342900" indent="-342900">
              <a:spcBef>
                <a:spcPts val="413"/>
              </a:spcBef>
              <a:buFont typeface="+mj-lt"/>
              <a:buAutoNum type="arabicPeriod"/>
            </a:pPr>
            <a:r>
              <a:rPr lang="en-US" sz="1000" dirty="0" smtClean="0">
                <a:latin typeface="Arial" pitchFamily="34" charset="0"/>
                <a:cs typeface="Arial" pitchFamily="34" charset="0"/>
              </a:rPr>
              <a:t>Camera Input Sensor </a:t>
            </a:r>
          </a:p>
          <a:p>
            <a:pPr marL="342900" indent="-342900">
              <a:spcBef>
                <a:spcPts val="413"/>
              </a:spcBef>
              <a:buFont typeface="+mj-lt"/>
              <a:buAutoNum type="arabicPeriod"/>
            </a:pPr>
            <a:r>
              <a:rPr lang="en-US" sz="1000" dirty="0" smtClean="0">
                <a:latin typeface="Arial" pitchFamily="34" charset="0"/>
                <a:cs typeface="Arial" pitchFamily="34" charset="0"/>
              </a:rPr>
              <a:t>Power Supply DC12V</a:t>
            </a:r>
            <a:br>
              <a:rPr lang="en-US" sz="1000" dirty="0" smtClean="0">
                <a:latin typeface="Arial" pitchFamily="34" charset="0"/>
                <a:cs typeface="Arial" pitchFamily="34" charset="0"/>
              </a:rPr>
            </a:br>
            <a:r>
              <a:rPr lang="en-US" sz="1000" dirty="0" smtClean="0">
                <a:latin typeface="Arial" pitchFamily="34" charset="0"/>
                <a:cs typeface="Arial" pitchFamily="34" charset="0"/>
              </a:rPr>
              <a:t>Max 5.16W, 430mA</a:t>
            </a:r>
          </a:p>
          <a:p>
            <a:pPr marL="342900" indent="-342900">
              <a:spcBef>
                <a:spcPts val="413"/>
              </a:spcBef>
              <a:buFont typeface="+mj-lt"/>
              <a:buAutoNum type="arabicPeriod"/>
            </a:pPr>
            <a:r>
              <a:rPr lang="en-US" sz="1000" dirty="0" smtClean="0">
                <a:latin typeface="Arial" pitchFamily="34" charset="0"/>
                <a:cs typeface="Arial" pitchFamily="34" charset="0"/>
              </a:rPr>
              <a:t>RJ45 Connector </a:t>
            </a:r>
          </a:p>
        </p:txBody>
      </p:sp>
    </p:spTree>
    <p:extLst>
      <p:ext uri="{BB962C8B-B14F-4D97-AF65-F5344CB8AC3E}">
        <p14:creationId xmlns:p14="http://schemas.microsoft.com/office/powerpoint/2010/main" val="2524943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084" y="6561064"/>
            <a:ext cx="4477845" cy="2506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318727" y="2365702"/>
            <a:ext cx="7032094" cy="4581650"/>
          </a:xfrm>
          <a:prstGeom prst="rect">
            <a:avLst/>
          </a:prstGeom>
          <a:noFill/>
        </p:spPr>
        <p:txBody>
          <a:bodyPr wrap="square" lIns="188860" tIns="94430" rIns="188860" bIns="94430" rtlCol="0">
            <a:spAutoFit/>
          </a:bodyPr>
          <a:lstStyle/>
          <a:p>
            <a:pPr>
              <a:spcBef>
                <a:spcPts val="413"/>
              </a:spcBef>
            </a:pPr>
            <a:r>
              <a:rPr lang="en-US" sz="1600" b="1" spc="200" dirty="0">
                <a:solidFill>
                  <a:prstClr val="black"/>
                </a:solidFill>
                <a:latin typeface="Microsoft Sans Serif" pitchFamily="34" charset="0"/>
                <a:cs typeface="Microsoft Sans Serif" pitchFamily="34" charset="0"/>
              </a:rPr>
              <a:t>There are two options. </a:t>
            </a:r>
          </a:p>
          <a:p>
            <a:pPr>
              <a:spcBef>
                <a:spcPts val="413"/>
              </a:spcBef>
            </a:pPr>
            <a:r>
              <a:rPr lang="en-US" sz="1200" spc="200" dirty="0" smtClean="0">
                <a:latin typeface="Microsoft Sans Serif" pitchFamily="34" charset="0"/>
                <a:cs typeface="Microsoft Sans Serif" pitchFamily="34" charset="0"/>
              </a:rPr>
              <a:t>Use a </a:t>
            </a:r>
            <a:r>
              <a:rPr lang="en-US" sz="1200" spc="200" dirty="0" err="1" smtClean="0">
                <a:latin typeface="Microsoft Sans Serif" pitchFamily="34" charset="0"/>
                <a:cs typeface="Microsoft Sans Serif" pitchFamily="34" charset="0"/>
              </a:rPr>
              <a:t>PoE</a:t>
            </a:r>
            <a:r>
              <a:rPr lang="en-US" sz="1200" spc="200" dirty="0" smtClean="0">
                <a:latin typeface="Microsoft Sans Serif" pitchFamily="34" charset="0"/>
                <a:cs typeface="Microsoft Sans Serif" pitchFamily="34" charset="0"/>
              </a:rPr>
              <a:t>-enabled switch to connect data and power through a single cable and begin viewing and recording images instantly. A non-</a:t>
            </a:r>
            <a:r>
              <a:rPr lang="en-US" sz="1200" spc="200" dirty="0" err="1" smtClean="0">
                <a:latin typeface="Microsoft Sans Serif" pitchFamily="34" charset="0"/>
                <a:cs typeface="Microsoft Sans Serif" pitchFamily="34" charset="0"/>
              </a:rPr>
              <a:t>PoE</a:t>
            </a:r>
            <a:r>
              <a:rPr lang="en-US" sz="1200" spc="200" dirty="0" smtClean="0">
                <a:latin typeface="Microsoft Sans Serif" pitchFamily="34" charset="0"/>
                <a:cs typeface="Microsoft Sans Serif" pitchFamily="34" charset="0"/>
              </a:rPr>
              <a:t> switch will require an adaptor for power transmission. </a:t>
            </a:r>
            <a:r>
              <a:rPr lang="en-US" sz="1400" spc="200" dirty="0" smtClean="0">
                <a:latin typeface="Arial" pitchFamily="34" charset="0"/>
                <a:cs typeface="Arial" pitchFamily="34" charset="0"/>
              </a:rPr>
              <a:t/>
            </a:r>
            <a:br>
              <a:rPr lang="en-US" sz="1400" spc="200" dirty="0" smtClean="0">
                <a:latin typeface="Arial" pitchFamily="34" charset="0"/>
                <a:cs typeface="Arial" pitchFamily="34" charset="0"/>
              </a:rPr>
            </a:br>
            <a:endParaRPr lang="en-US" sz="1000" spc="200" dirty="0" smtClean="0">
              <a:latin typeface="Arial" pitchFamily="34" charset="0"/>
              <a:cs typeface="Arial" pitchFamily="34" charset="0"/>
            </a:endParaRPr>
          </a:p>
          <a:p>
            <a:pPr marL="342900" indent="-342900">
              <a:spcBef>
                <a:spcPts val="413"/>
              </a:spcBef>
              <a:buAutoNum type="arabicPeriod"/>
            </a:pPr>
            <a:r>
              <a:rPr lang="en-US" sz="1000" i="1" dirty="0" smtClean="0">
                <a:latin typeface="Arial" pitchFamily="34" charset="0"/>
                <a:cs typeface="Arial" pitchFamily="34" charset="0"/>
              </a:rPr>
              <a:t>Using a </a:t>
            </a:r>
            <a:r>
              <a:rPr lang="en-US" sz="1000" i="1" dirty="0" err="1" smtClean="0">
                <a:latin typeface="Arial" pitchFamily="34" charset="0"/>
                <a:cs typeface="Arial" pitchFamily="34" charset="0"/>
              </a:rPr>
              <a:t>PoE</a:t>
            </a:r>
            <a:r>
              <a:rPr lang="en-US" sz="1000" i="1" dirty="0">
                <a:latin typeface="Arial" pitchFamily="34" charset="0"/>
                <a:cs typeface="Arial" pitchFamily="34" charset="0"/>
              </a:rPr>
              <a:t>-</a:t>
            </a:r>
            <a:r>
              <a:rPr lang="en-US" sz="1000" i="1" dirty="0" smtClean="0">
                <a:latin typeface="Arial" pitchFamily="34" charset="0"/>
                <a:cs typeface="Arial" pitchFamily="34" charset="0"/>
              </a:rPr>
              <a:t>Enabled Switch</a:t>
            </a:r>
            <a:r>
              <a:rPr lang="en-US" sz="1000" dirty="0" smtClean="0">
                <a:latin typeface="Arial" pitchFamily="34" charset="0"/>
                <a:cs typeface="Arial" pitchFamily="34" charset="0"/>
              </a:rPr>
              <a:t/>
            </a:r>
            <a:br>
              <a:rPr lang="en-US" sz="1000" dirty="0" smtClean="0">
                <a:latin typeface="Arial" pitchFamily="34" charset="0"/>
                <a:cs typeface="Arial" pitchFamily="34" charset="0"/>
              </a:rPr>
            </a:br>
            <a:r>
              <a:rPr lang="en-US" sz="1000" dirty="0" smtClean="0">
                <a:latin typeface="Arial" pitchFamily="34" charset="0"/>
                <a:cs typeface="Arial" pitchFamily="34" charset="0"/>
              </a:rPr>
              <a:t>The MEGAPIX Camera is </a:t>
            </a:r>
            <a:r>
              <a:rPr lang="en-US" sz="1000" dirty="0" err="1" smtClean="0">
                <a:latin typeface="Arial" pitchFamily="34" charset="0"/>
                <a:cs typeface="Arial" pitchFamily="34" charset="0"/>
              </a:rPr>
              <a:t>PoE</a:t>
            </a:r>
            <a:r>
              <a:rPr lang="en-US" sz="1000" dirty="0" smtClean="0">
                <a:latin typeface="Arial" pitchFamily="34" charset="0"/>
                <a:cs typeface="Arial" pitchFamily="34" charset="0"/>
              </a:rPr>
              <a:t> compliant, allowing transmission of power and data via a single Ethernet cable. </a:t>
            </a:r>
            <a:r>
              <a:rPr lang="en-US" sz="1000" dirty="0" err="1" smtClean="0">
                <a:latin typeface="Arial" pitchFamily="34" charset="0"/>
                <a:cs typeface="Arial" pitchFamily="34" charset="0"/>
              </a:rPr>
              <a:t>PoE</a:t>
            </a:r>
            <a:r>
              <a:rPr lang="en-US" sz="1000" dirty="0" smtClean="0">
                <a:latin typeface="Arial" pitchFamily="34" charset="0"/>
                <a:cs typeface="Arial" pitchFamily="34" charset="0"/>
              </a:rPr>
              <a:t> eliminates the need for the different cables used to power, record, or control the camera. Follow the illustrations below to connect the camera to a </a:t>
            </a:r>
            <a:r>
              <a:rPr lang="en-US" sz="1000" dirty="0" err="1" smtClean="0">
                <a:latin typeface="Arial" pitchFamily="34" charset="0"/>
                <a:cs typeface="Arial" pitchFamily="34" charset="0"/>
              </a:rPr>
              <a:t>PoE</a:t>
            </a:r>
            <a:r>
              <a:rPr lang="en-US" sz="1000" dirty="0" smtClean="0">
                <a:latin typeface="Arial" pitchFamily="34" charset="0"/>
                <a:cs typeface="Arial" pitchFamily="34" charset="0"/>
              </a:rPr>
              <a:t>-enabled switch using an Ethernet cable.</a:t>
            </a:r>
            <a:br>
              <a:rPr lang="en-US" sz="1000" dirty="0" smtClean="0">
                <a:latin typeface="Arial" pitchFamily="34" charset="0"/>
                <a:cs typeface="Arial" pitchFamily="34" charset="0"/>
              </a:rPr>
            </a:br>
            <a:r>
              <a:rPr lang="en-US" sz="1000" dirty="0" smtClean="0">
                <a:latin typeface="Arial" pitchFamily="34" charset="0"/>
                <a:cs typeface="Arial" pitchFamily="34" charset="0"/>
              </a:rPr>
              <a:t/>
            </a:r>
            <a:br>
              <a:rPr lang="en-US" sz="1000" dirty="0" smtClean="0">
                <a:latin typeface="Arial" pitchFamily="34" charset="0"/>
                <a:cs typeface="Arial" pitchFamily="34" charset="0"/>
              </a:rPr>
            </a:br>
            <a:r>
              <a:rPr lang="en-US" sz="1000" dirty="0" smtClean="0">
                <a:latin typeface="Arial" pitchFamily="34" charset="0"/>
                <a:cs typeface="Arial" pitchFamily="34" charset="0"/>
              </a:rPr>
              <a:t/>
            </a:r>
            <a:br>
              <a:rPr lang="en-US" sz="1000" dirty="0" smtClean="0">
                <a:latin typeface="Arial" pitchFamily="34" charset="0"/>
                <a:cs typeface="Arial" pitchFamily="34" charset="0"/>
              </a:rPr>
            </a:br>
            <a:r>
              <a:rPr lang="en-US" sz="1000" dirty="0" smtClean="0">
                <a:latin typeface="Arial" pitchFamily="34" charset="0"/>
                <a:cs typeface="Arial" pitchFamily="34" charset="0"/>
              </a:rPr>
              <a:t/>
            </a:r>
            <a:br>
              <a:rPr lang="en-US" sz="1000" dirty="0" smtClean="0">
                <a:latin typeface="Arial" pitchFamily="34" charset="0"/>
                <a:cs typeface="Arial" pitchFamily="34" charset="0"/>
              </a:rPr>
            </a:br>
            <a:r>
              <a:rPr lang="en-US" sz="1000" dirty="0" smtClean="0">
                <a:latin typeface="Arial" pitchFamily="34" charset="0"/>
                <a:cs typeface="Arial" pitchFamily="34" charset="0"/>
              </a:rPr>
              <a:t/>
            </a:r>
            <a:br>
              <a:rPr lang="en-US" sz="1000" dirty="0" smtClean="0">
                <a:latin typeface="Arial" pitchFamily="34" charset="0"/>
                <a:cs typeface="Arial" pitchFamily="34" charset="0"/>
              </a:rPr>
            </a:br>
            <a:r>
              <a:rPr lang="en-US" sz="1000" dirty="0" smtClean="0">
                <a:latin typeface="Arial" pitchFamily="34" charset="0"/>
                <a:cs typeface="Arial" pitchFamily="34" charset="0"/>
              </a:rPr>
              <a:t/>
            </a:r>
            <a:br>
              <a:rPr lang="en-US" sz="1000" dirty="0" smtClean="0">
                <a:latin typeface="Arial" pitchFamily="34" charset="0"/>
                <a:cs typeface="Arial" pitchFamily="34" charset="0"/>
              </a:rPr>
            </a:br>
            <a:r>
              <a:rPr lang="en-US" sz="1000" dirty="0" smtClean="0">
                <a:latin typeface="Arial" pitchFamily="34" charset="0"/>
                <a:cs typeface="Arial" pitchFamily="34" charset="0"/>
              </a:rPr>
              <a:t/>
            </a:r>
            <a:br>
              <a:rPr lang="en-US" sz="1000" dirty="0" smtClean="0">
                <a:latin typeface="Arial" pitchFamily="34" charset="0"/>
                <a:cs typeface="Arial" pitchFamily="34" charset="0"/>
              </a:rPr>
            </a:br>
            <a:r>
              <a:rPr lang="en-US" sz="1000" dirty="0" smtClean="0">
                <a:latin typeface="Arial" pitchFamily="34" charset="0"/>
                <a:cs typeface="Arial" pitchFamily="34" charset="0"/>
              </a:rPr>
              <a:t/>
            </a:r>
            <a:br>
              <a:rPr lang="en-US" sz="1000" dirty="0" smtClean="0">
                <a:latin typeface="Arial" pitchFamily="34" charset="0"/>
                <a:cs typeface="Arial" pitchFamily="34" charset="0"/>
              </a:rPr>
            </a:br>
            <a:endParaRPr lang="en-US" sz="1000" dirty="0" smtClean="0">
              <a:latin typeface="Arial" pitchFamily="34" charset="0"/>
              <a:cs typeface="Arial" pitchFamily="34" charset="0"/>
            </a:endParaRPr>
          </a:p>
          <a:p>
            <a:pPr marL="342900" indent="-342900">
              <a:spcBef>
                <a:spcPts val="413"/>
              </a:spcBef>
              <a:buAutoNum type="arabicPeriod"/>
            </a:pPr>
            <a:endParaRPr lang="en-US" sz="1000" dirty="0" smtClean="0">
              <a:latin typeface="Arial" pitchFamily="34" charset="0"/>
              <a:cs typeface="Arial" pitchFamily="34" charset="0"/>
            </a:endParaRPr>
          </a:p>
          <a:p>
            <a:pPr marL="342900" indent="-342900">
              <a:spcBef>
                <a:spcPts val="413"/>
              </a:spcBef>
              <a:buAutoNum type="arabicPeriod"/>
            </a:pPr>
            <a:endParaRPr lang="en-US" sz="1000" dirty="0">
              <a:latin typeface="Arial" pitchFamily="34" charset="0"/>
              <a:cs typeface="Arial" pitchFamily="34" charset="0"/>
            </a:endParaRPr>
          </a:p>
          <a:p>
            <a:pPr>
              <a:spcBef>
                <a:spcPts val="413"/>
              </a:spcBef>
            </a:pPr>
            <a:r>
              <a:rPr lang="en-US" sz="1000" dirty="0" smtClean="0">
                <a:latin typeface="Arial" pitchFamily="34" charset="0"/>
                <a:cs typeface="Arial" pitchFamily="34" charset="0"/>
              </a:rPr>
              <a:t/>
            </a:r>
            <a:br>
              <a:rPr lang="en-US" sz="1000" dirty="0" smtClean="0">
                <a:latin typeface="Arial" pitchFamily="34" charset="0"/>
                <a:cs typeface="Arial" pitchFamily="34" charset="0"/>
              </a:rPr>
            </a:br>
            <a:endParaRPr lang="en-US" sz="1000" dirty="0" smtClean="0">
              <a:latin typeface="Arial" pitchFamily="34" charset="0"/>
              <a:cs typeface="Arial" pitchFamily="34" charset="0"/>
            </a:endParaRPr>
          </a:p>
          <a:p>
            <a:pPr>
              <a:spcBef>
                <a:spcPts val="413"/>
              </a:spcBef>
            </a:pPr>
            <a:endParaRPr lang="en-US" sz="1000" dirty="0" smtClean="0">
              <a:latin typeface="Arial" pitchFamily="34" charset="0"/>
              <a:cs typeface="Arial" pitchFamily="34" charset="0"/>
            </a:endParaRPr>
          </a:p>
          <a:p>
            <a:pPr marL="342900" indent="-342900">
              <a:spcBef>
                <a:spcPts val="413"/>
              </a:spcBef>
              <a:buAutoNum type="arabicPeriod"/>
            </a:pPr>
            <a:r>
              <a:rPr lang="en-US" sz="1000" dirty="0" smtClean="0">
                <a:latin typeface="Arial" pitchFamily="34" charset="0"/>
                <a:cs typeface="Arial" pitchFamily="34" charset="0"/>
              </a:rPr>
              <a:t>Using a Non-</a:t>
            </a:r>
            <a:r>
              <a:rPr lang="en-US" sz="1000" dirty="0" err="1" smtClean="0">
                <a:latin typeface="Arial" pitchFamily="34" charset="0"/>
                <a:cs typeface="Arial" pitchFamily="34" charset="0"/>
              </a:rPr>
              <a:t>PoE</a:t>
            </a:r>
            <a:r>
              <a:rPr lang="en-US" sz="1000" dirty="0" smtClean="0">
                <a:latin typeface="Arial" pitchFamily="34" charset="0"/>
                <a:cs typeface="Arial" pitchFamily="34" charset="0"/>
              </a:rPr>
              <a:t> Switch</a:t>
            </a:r>
            <a:br>
              <a:rPr lang="en-US" sz="1000" dirty="0" smtClean="0">
                <a:latin typeface="Arial" pitchFamily="34" charset="0"/>
                <a:cs typeface="Arial" pitchFamily="34" charset="0"/>
              </a:rPr>
            </a:br>
            <a:r>
              <a:rPr lang="en-US" sz="1000" dirty="0" smtClean="0">
                <a:latin typeface="Arial" pitchFamily="34" charset="0"/>
                <a:cs typeface="Arial" pitchFamily="34" charset="0"/>
              </a:rPr>
              <a:t>If a </a:t>
            </a:r>
            <a:r>
              <a:rPr lang="en-US" sz="1000" dirty="0" err="1" smtClean="0">
                <a:latin typeface="Arial" pitchFamily="34" charset="0"/>
                <a:cs typeface="Arial" pitchFamily="34" charset="0"/>
              </a:rPr>
              <a:t>PoE</a:t>
            </a:r>
            <a:r>
              <a:rPr lang="en-US" sz="1000" dirty="0" smtClean="0">
                <a:latin typeface="Arial" pitchFamily="34" charset="0"/>
                <a:cs typeface="Arial" pitchFamily="34" charset="0"/>
              </a:rPr>
              <a:t>-enabled </a:t>
            </a:r>
            <a:r>
              <a:rPr lang="en-US" sz="1000" dirty="0" err="1" smtClean="0">
                <a:latin typeface="Arial" pitchFamily="34" charset="0"/>
                <a:cs typeface="Arial" pitchFamily="34" charset="0"/>
              </a:rPr>
              <a:t>swithc</a:t>
            </a:r>
            <a:r>
              <a:rPr lang="en-US" sz="1000" dirty="0" smtClean="0">
                <a:latin typeface="Arial" pitchFamily="34" charset="0"/>
                <a:cs typeface="Arial" pitchFamily="34" charset="0"/>
              </a:rPr>
              <a:t> is not u </a:t>
            </a:r>
            <a:r>
              <a:rPr lang="en-US" sz="1000" dirty="0" err="1" smtClean="0">
                <a:latin typeface="Arial" pitchFamily="34" charset="0"/>
                <a:cs typeface="Arial" pitchFamily="34" charset="0"/>
              </a:rPr>
              <a:t>sed</a:t>
            </a:r>
            <a:r>
              <a:rPr lang="en-US" sz="1000" dirty="0" smtClean="0">
                <a:latin typeface="Arial" pitchFamily="34" charset="0"/>
                <a:cs typeface="Arial" pitchFamily="34" charset="0"/>
              </a:rPr>
              <a:t>, use a power adaptor for power transmission and a non-</a:t>
            </a:r>
            <a:r>
              <a:rPr lang="en-US" sz="1000" dirty="0" err="1" smtClean="0">
                <a:latin typeface="Arial" pitchFamily="34" charset="0"/>
                <a:cs typeface="Arial" pitchFamily="34" charset="0"/>
              </a:rPr>
              <a:t>PoE</a:t>
            </a:r>
            <a:r>
              <a:rPr lang="en-US" sz="1000" dirty="0" smtClean="0">
                <a:latin typeface="Arial" pitchFamily="34" charset="0"/>
                <a:cs typeface="Arial" pitchFamily="34" charset="0"/>
              </a:rPr>
              <a:t> switch for data transmission. Follow the illustrations below to connect the camera without a </a:t>
            </a:r>
            <a:r>
              <a:rPr lang="en-US" sz="1000" dirty="0" err="1" smtClean="0">
                <a:latin typeface="Arial" pitchFamily="34" charset="0"/>
                <a:cs typeface="Arial" pitchFamily="34" charset="0"/>
              </a:rPr>
              <a:t>PoE</a:t>
            </a:r>
            <a:r>
              <a:rPr lang="en-US" sz="1000" dirty="0" smtClean="0">
                <a:latin typeface="Arial" pitchFamily="34" charset="0"/>
                <a:cs typeface="Arial" pitchFamily="34" charset="0"/>
              </a:rPr>
              <a:t>-Enabled Switch.</a:t>
            </a:r>
          </a:p>
        </p:txBody>
      </p:sp>
      <p:sp>
        <p:nvSpPr>
          <p:cNvPr id="8" name="Rectangle 7"/>
          <p:cNvSpPr/>
          <p:nvPr/>
        </p:nvSpPr>
        <p:spPr>
          <a:xfrm>
            <a:off x="838200" y="9332807"/>
            <a:ext cx="439117" cy="344593"/>
          </a:xfrm>
          <a:prstGeom prst="rect">
            <a:avLst/>
          </a:prstGeom>
        </p:spPr>
        <p:txBody>
          <a:bodyPr wrap="none" lIns="188860" tIns="94430" rIns="188860" bIns="94430">
            <a:spAutoFit/>
          </a:bodyPr>
          <a:lstStyle/>
          <a:p>
            <a:pPr lvl="0" algn="r"/>
            <a:r>
              <a:rPr lang="en-US" sz="1000" b="1" dirty="0">
                <a:solidFill>
                  <a:prstClr val="black"/>
                </a:solidFill>
                <a:latin typeface="Arial Narrow" pitchFamily="34" charset="0"/>
                <a:cs typeface="Arial" pitchFamily="34" charset="0"/>
              </a:rPr>
              <a:t>8</a:t>
            </a:r>
          </a:p>
        </p:txBody>
      </p:sp>
      <p:sp>
        <p:nvSpPr>
          <p:cNvPr id="9" name="Rectangle 8"/>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0" name="Rectangle 9"/>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1" name="Rectangle 10"/>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2" name="TextBox 11"/>
          <p:cNvSpPr txBox="1"/>
          <p:nvPr/>
        </p:nvSpPr>
        <p:spPr>
          <a:xfrm>
            <a:off x="318729" y="1679160"/>
            <a:ext cx="684407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NETWORK CONNECTION *</a:t>
            </a:r>
            <a:endParaRPr lang="en-US" b="1" dirty="0">
              <a:latin typeface="Microsoft Sans Serif" pitchFamily="34" charset="0"/>
              <a:cs typeface="Microsoft Sans Serif" pitchFamily="34" charset="0"/>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2084" y="4160986"/>
            <a:ext cx="4279595" cy="1782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14796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18727" y="4737074"/>
            <a:ext cx="7032094" cy="1626995"/>
          </a:xfrm>
          <a:prstGeom prst="rect">
            <a:avLst/>
          </a:prstGeom>
          <a:noFill/>
        </p:spPr>
        <p:txBody>
          <a:bodyPr wrap="square" lIns="188860" tIns="94430" rIns="188860" bIns="94430" rtlCol="0">
            <a:spAutoFit/>
          </a:bodyPr>
          <a:lstStyle/>
          <a:p>
            <a:pPr marL="342900" indent="-342900">
              <a:spcBef>
                <a:spcPts val="413"/>
              </a:spcBef>
              <a:buAutoNum type="arabicPeriod"/>
            </a:pPr>
            <a:r>
              <a:rPr lang="en-US" sz="1000" dirty="0" smtClean="0">
                <a:latin typeface="Arial" pitchFamily="34" charset="0"/>
                <a:cs typeface="Arial" pitchFamily="34" charset="0"/>
              </a:rPr>
              <a:t>Using the supplied L-Wrench (T10-M3X15.0), loosen the four security screws. Carefully remove the dome cover. </a:t>
            </a:r>
          </a:p>
          <a:p>
            <a:pPr marL="342900" indent="-342900">
              <a:spcBef>
                <a:spcPts val="413"/>
              </a:spcBef>
              <a:buAutoNum type="arabicPeriod"/>
            </a:pPr>
            <a:r>
              <a:rPr lang="en-US" sz="1000" dirty="0" smtClean="0">
                <a:latin typeface="Arial" pitchFamily="34" charset="0"/>
                <a:cs typeface="Arial" pitchFamily="34" charset="0"/>
              </a:rPr>
              <a:t>The MEGAPIX camera comes with a safety wire attached. </a:t>
            </a:r>
            <a:br>
              <a:rPr lang="en-US" sz="1000" dirty="0" smtClean="0">
                <a:latin typeface="Arial" pitchFamily="34" charset="0"/>
                <a:cs typeface="Arial" pitchFamily="34" charset="0"/>
              </a:rPr>
            </a:br>
            <a:r>
              <a:rPr lang="en-US" sz="1000" dirty="0" smtClean="0">
                <a:latin typeface="Arial" pitchFamily="34" charset="0"/>
                <a:cs typeface="Arial" pitchFamily="34" charset="0"/>
              </a:rPr>
              <a:t>The </a:t>
            </a:r>
            <a:r>
              <a:rPr lang="en-US" sz="1000" b="1" dirty="0" smtClean="0">
                <a:latin typeface="Arial" pitchFamily="34" charset="0"/>
                <a:cs typeface="Arial" pitchFamily="34" charset="0"/>
              </a:rPr>
              <a:t>Safety Wire </a:t>
            </a:r>
            <a:r>
              <a:rPr lang="en-US" sz="1000" dirty="0" smtClean="0">
                <a:latin typeface="Arial" pitchFamily="34" charset="0"/>
                <a:cs typeface="Arial" pitchFamily="34" charset="0"/>
              </a:rPr>
              <a:t>will secure the dome cover to the camera module during the installation process. To remove the safety wire, remove the screw that is keeping the wire in place. We recommend that you use the safety wire. </a:t>
            </a:r>
            <a:br>
              <a:rPr lang="en-US" sz="1000" dirty="0" smtClean="0">
                <a:latin typeface="Arial" pitchFamily="34" charset="0"/>
                <a:cs typeface="Arial" pitchFamily="34" charset="0"/>
              </a:rPr>
            </a:br>
            <a:r>
              <a:rPr lang="en-US" sz="1000" dirty="0" smtClean="0">
                <a:latin typeface="Arial" pitchFamily="34" charset="0"/>
                <a:cs typeface="Arial" pitchFamily="34" charset="0"/>
              </a:rPr>
              <a:t/>
            </a:r>
            <a:br>
              <a:rPr lang="en-US" sz="1000" dirty="0" smtClean="0">
                <a:latin typeface="Arial" pitchFamily="34" charset="0"/>
                <a:cs typeface="Arial" pitchFamily="34" charset="0"/>
              </a:rPr>
            </a:br>
            <a:r>
              <a:rPr lang="en-US" sz="1000" dirty="0" smtClean="0">
                <a:latin typeface="Arial" pitchFamily="34" charset="0"/>
                <a:cs typeface="Arial" pitchFamily="34" charset="0"/>
              </a:rPr>
              <a:t/>
            </a:r>
            <a:br>
              <a:rPr lang="en-US" sz="1000" dirty="0" smtClean="0">
                <a:latin typeface="Arial" pitchFamily="34" charset="0"/>
                <a:cs typeface="Arial" pitchFamily="34" charset="0"/>
              </a:rPr>
            </a:br>
            <a:r>
              <a:rPr lang="en-US" sz="1000" dirty="0" smtClean="0">
                <a:latin typeface="Arial" pitchFamily="34" charset="0"/>
                <a:cs typeface="Arial" pitchFamily="34" charset="0"/>
              </a:rPr>
              <a:t/>
            </a:r>
            <a:br>
              <a:rPr lang="en-US" sz="1000" dirty="0" smtClean="0">
                <a:latin typeface="Arial" pitchFamily="34" charset="0"/>
                <a:cs typeface="Arial" pitchFamily="34" charset="0"/>
              </a:rPr>
            </a:br>
            <a:r>
              <a:rPr lang="en-US" sz="1000" dirty="0" smtClean="0">
                <a:latin typeface="Arial" pitchFamily="34" charset="0"/>
                <a:cs typeface="Arial" pitchFamily="34" charset="0"/>
              </a:rPr>
              <a:t/>
            </a:r>
            <a:br>
              <a:rPr lang="en-US" sz="1000" dirty="0" smtClean="0">
                <a:latin typeface="Arial" pitchFamily="34" charset="0"/>
                <a:cs typeface="Arial" pitchFamily="34" charset="0"/>
              </a:rPr>
            </a:br>
            <a:endParaRPr lang="en-US" sz="1000" dirty="0" smtClean="0">
              <a:latin typeface="Arial" pitchFamily="34" charset="0"/>
              <a:cs typeface="Arial" pitchFamily="34" charset="0"/>
            </a:endParaRPr>
          </a:p>
        </p:txBody>
      </p:sp>
      <p:sp>
        <p:nvSpPr>
          <p:cNvPr id="12" name="TextBox 11"/>
          <p:cNvSpPr txBox="1"/>
          <p:nvPr/>
        </p:nvSpPr>
        <p:spPr>
          <a:xfrm>
            <a:off x="318729" y="1679160"/>
            <a:ext cx="684407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INSTALLATION*</a:t>
            </a:r>
            <a:endParaRPr lang="en-US" b="1" dirty="0">
              <a:latin typeface="Microsoft Sans Serif" pitchFamily="34" charset="0"/>
              <a:cs typeface="Microsoft Sans Serif" pitchFamily="34" charset="0"/>
            </a:endParaRPr>
          </a:p>
        </p:txBody>
      </p:sp>
      <p:pic>
        <p:nvPicPr>
          <p:cNvPr id="512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6631" t="970" r="14377" b="22286"/>
          <a:stretch/>
        </p:blipFill>
        <p:spPr bwMode="auto">
          <a:xfrm>
            <a:off x="498929" y="2384753"/>
            <a:ext cx="3082471" cy="2250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48930" t="1039" r="49268" b="11800"/>
          <a:stretch/>
        </p:blipFill>
        <p:spPr bwMode="auto">
          <a:xfrm>
            <a:off x="4191000" y="2389782"/>
            <a:ext cx="3093792" cy="2260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l="1827" t="16722" r="1613" b="30310"/>
          <a:stretch/>
        </p:blipFill>
        <p:spPr bwMode="auto">
          <a:xfrm>
            <a:off x="498929" y="5943600"/>
            <a:ext cx="3082471" cy="2250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7" name="Picture 7"/>
          <p:cNvPicPr>
            <a:picLocks noChangeAspect="1" noChangeArrowheads="1"/>
          </p:cNvPicPr>
          <p:nvPr/>
        </p:nvPicPr>
        <p:blipFill rotWithShape="1">
          <a:blip r:embed="rId5">
            <a:extLst>
              <a:ext uri="{28A0092B-C50C-407E-A947-70E740481C1C}">
                <a14:useLocalDpi xmlns:a14="http://schemas.microsoft.com/office/drawing/2010/main" val="0"/>
              </a:ext>
            </a:extLst>
          </a:blip>
          <a:srcRect l="-1" r="2053" b="4847"/>
          <a:stretch/>
        </p:blipFill>
        <p:spPr bwMode="auto">
          <a:xfrm>
            <a:off x="4191000" y="5943600"/>
            <a:ext cx="3093792" cy="2250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304800" y="8318474"/>
            <a:ext cx="7032094" cy="549777"/>
          </a:xfrm>
          <a:prstGeom prst="rect">
            <a:avLst/>
          </a:prstGeom>
          <a:noFill/>
        </p:spPr>
        <p:txBody>
          <a:bodyPr wrap="square" lIns="188860" tIns="94430" rIns="188860" bIns="94430" rtlCol="0">
            <a:spAutoFit/>
          </a:bodyPr>
          <a:lstStyle/>
          <a:p>
            <a:pPr marL="342900" indent="-342900">
              <a:spcBef>
                <a:spcPts val="413"/>
              </a:spcBef>
              <a:buFont typeface="+mj-lt"/>
              <a:buAutoNum type="arabicPeriod" startAt="3"/>
            </a:pPr>
            <a:r>
              <a:rPr lang="en-US" sz="1000" dirty="0" smtClean="0">
                <a:latin typeface="Arial" pitchFamily="34" charset="0"/>
                <a:cs typeface="Arial" pitchFamily="34" charset="0"/>
              </a:rPr>
              <a:t>Use the camera mounting template or your camera to mark the holes as required. </a:t>
            </a:r>
            <a:endParaRPr lang="en-US" sz="1000" dirty="0">
              <a:latin typeface="Arial" pitchFamily="34" charset="0"/>
              <a:cs typeface="Arial" pitchFamily="34" charset="0"/>
            </a:endParaRPr>
          </a:p>
          <a:p>
            <a:pPr marL="342900" indent="-342900">
              <a:spcBef>
                <a:spcPts val="413"/>
              </a:spcBef>
              <a:buAutoNum type="arabicPeriod" startAt="3"/>
            </a:pPr>
            <a:r>
              <a:rPr lang="en-US" sz="1000" dirty="0" smtClean="0">
                <a:latin typeface="Arial" pitchFamily="34" charset="0"/>
                <a:cs typeface="Arial" pitchFamily="34" charset="0"/>
              </a:rPr>
              <a:t>Drill the holes into the drywall and insert the drywall mounts into the holes. </a:t>
            </a:r>
          </a:p>
        </p:txBody>
      </p:sp>
      <p:sp>
        <p:nvSpPr>
          <p:cNvPr id="20" name="Oval 19"/>
          <p:cNvSpPr/>
          <p:nvPr/>
        </p:nvSpPr>
        <p:spPr>
          <a:xfrm>
            <a:off x="3200400" y="4267200"/>
            <a:ext cx="304800" cy="304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smtClean="0">
                <a:latin typeface="Microsoft Sans Serif" pitchFamily="34" charset="0"/>
                <a:cs typeface="Microsoft Sans Serif" pitchFamily="34" charset="0"/>
              </a:rPr>
              <a:t>1</a:t>
            </a:r>
            <a:endParaRPr lang="en-US" sz="1400" b="1" dirty="0">
              <a:latin typeface="Microsoft Sans Serif" pitchFamily="34" charset="0"/>
              <a:cs typeface="Microsoft Sans Serif" pitchFamily="34" charset="0"/>
            </a:endParaRPr>
          </a:p>
        </p:txBody>
      </p:sp>
      <p:sp>
        <p:nvSpPr>
          <p:cNvPr id="21" name="Oval 20"/>
          <p:cNvSpPr/>
          <p:nvPr/>
        </p:nvSpPr>
        <p:spPr>
          <a:xfrm>
            <a:off x="6903792" y="4267200"/>
            <a:ext cx="304800" cy="304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smtClean="0">
                <a:latin typeface="Microsoft Sans Serif" pitchFamily="34" charset="0"/>
                <a:cs typeface="Microsoft Sans Serif" pitchFamily="34" charset="0"/>
              </a:rPr>
              <a:t>2</a:t>
            </a:r>
            <a:endParaRPr lang="en-US" sz="1400" b="1" dirty="0">
              <a:latin typeface="Microsoft Sans Serif" pitchFamily="34" charset="0"/>
              <a:cs typeface="Microsoft Sans Serif" pitchFamily="34" charset="0"/>
            </a:endParaRPr>
          </a:p>
        </p:txBody>
      </p:sp>
      <p:sp>
        <p:nvSpPr>
          <p:cNvPr id="22" name="Oval 21"/>
          <p:cNvSpPr/>
          <p:nvPr/>
        </p:nvSpPr>
        <p:spPr>
          <a:xfrm>
            <a:off x="3200400" y="7848600"/>
            <a:ext cx="304800" cy="304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smtClean="0">
                <a:latin typeface="Microsoft Sans Serif" pitchFamily="34" charset="0"/>
                <a:cs typeface="Microsoft Sans Serif" pitchFamily="34" charset="0"/>
              </a:rPr>
              <a:t>3</a:t>
            </a:r>
            <a:endParaRPr lang="en-US" sz="1400" b="1" dirty="0">
              <a:latin typeface="Microsoft Sans Serif" pitchFamily="34" charset="0"/>
              <a:cs typeface="Microsoft Sans Serif" pitchFamily="34" charset="0"/>
            </a:endParaRPr>
          </a:p>
        </p:txBody>
      </p:sp>
      <p:sp>
        <p:nvSpPr>
          <p:cNvPr id="23" name="Oval 22"/>
          <p:cNvSpPr/>
          <p:nvPr/>
        </p:nvSpPr>
        <p:spPr>
          <a:xfrm>
            <a:off x="6903792" y="7848600"/>
            <a:ext cx="304800" cy="304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smtClean="0">
                <a:latin typeface="Microsoft Sans Serif" pitchFamily="34" charset="0"/>
                <a:cs typeface="Microsoft Sans Serif" pitchFamily="34" charset="0"/>
              </a:rPr>
              <a:t>4</a:t>
            </a:r>
            <a:endParaRPr lang="en-US" sz="1400" b="1" dirty="0">
              <a:latin typeface="Microsoft Sans Serif" pitchFamily="34" charset="0"/>
              <a:cs typeface="Microsoft Sans Serif" pitchFamily="34" charset="0"/>
            </a:endParaRPr>
          </a:p>
        </p:txBody>
      </p:sp>
      <p:pic>
        <p:nvPicPr>
          <p:cNvPr id="17" name="Picture 2" descr="C:\Users\lala\Desktop\DW\Untitled-3.png"/>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8" name="Rectangle 17"/>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4" name="Rectangle 23"/>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5" name="Rectangle 24"/>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6" name="Rectangle 25"/>
          <p:cNvSpPr/>
          <p:nvPr/>
        </p:nvSpPr>
        <p:spPr>
          <a:xfrm>
            <a:off x="6495083" y="9332807"/>
            <a:ext cx="439117"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9</a:t>
            </a:r>
            <a:endParaRPr lang="en-US" sz="1000" b="1" dirty="0">
              <a:solidFill>
                <a:prstClr val="black"/>
              </a:solidFill>
              <a:latin typeface="Arial Narrow" pitchFamily="34" charset="0"/>
              <a:cs typeface="Arial" pitchFamily="34" charset="0"/>
            </a:endParaRPr>
          </a:p>
        </p:txBody>
      </p:sp>
    </p:spTree>
    <p:extLst>
      <p:ext uri="{BB962C8B-B14F-4D97-AF65-F5344CB8AC3E}">
        <p14:creationId xmlns:p14="http://schemas.microsoft.com/office/powerpoint/2010/main" val="1305427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80492"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10</a:t>
            </a:r>
            <a:endParaRPr lang="en-US" sz="1000" b="1" dirty="0">
              <a:solidFill>
                <a:prstClr val="black"/>
              </a:solidFill>
              <a:latin typeface="Arial Narrow" pitchFamily="34" charset="0"/>
              <a:cs typeface="Arial" pitchFamily="34" charset="0"/>
            </a:endParaRPr>
          </a:p>
        </p:txBody>
      </p:sp>
      <p:sp>
        <p:nvSpPr>
          <p:cNvPr id="9" name="Rectangle 8"/>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0" name="Rectangle 9"/>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1" name="Rectangle 10"/>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2" name="TextBox 11"/>
          <p:cNvSpPr txBox="1"/>
          <p:nvPr/>
        </p:nvSpPr>
        <p:spPr>
          <a:xfrm>
            <a:off x="318729" y="1679160"/>
            <a:ext cx="684407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INSTALLATION*</a:t>
            </a:r>
            <a:endParaRPr lang="en-US" b="1" dirty="0">
              <a:latin typeface="Microsoft Sans Serif" pitchFamily="34" charset="0"/>
              <a:cs typeface="Microsoft Sans Serif" pitchFamily="34" charset="0"/>
            </a:endParaRPr>
          </a:p>
        </p:txBody>
      </p:sp>
      <p:pic>
        <p:nvPicPr>
          <p:cNvPr id="13" name="Picture 8"/>
          <p:cNvPicPr>
            <a:picLocks noChangeAspect="1" noChangeArrowheads="1"/>
          </p:cNvPicPr>
          <p:nvPr/>
        </p:nvPicPr>
        <p:blipFill rotWithShape="1">
          <a:blip r:embed="rId2">
            <a:extLst>
              <a:ext uri="{28A0092B-C50C-407E-A947-70E740481C1C}">
                <a14:useLocalDpi xmlns:a14="http://schemas.microsoft.com/office/drawing/2010/main" val="0"/>
              </a:ext>
            </a:extLst>
          </a:blip>
          <a:srcRect l="2082" t="-208" r="2082" b="7034"/>
          <a:stretch/>
        </p:blipFill>
        <p:spPr bwMode="auto">
          <a:xfrm>
            <a:off x="498929" y="2384753"/>
            <a:ext cx="3082471" cy="2250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l="4403" t="12273" r="8357" b="37272"/>
          <a:stretch/>
        </p:blipFill>
        <p:spPr bwMode="auto">
          <a:xfrm>
            <a:off x="4191000" y="2384753"/>
            <a:ext cx="3093792" cy="2265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0"/>
          <p:cNvPicPr>
            <a:picLocks noChangeAspect="1" noChangeArrowheads="1"/>
          </p:cNvPicPr>
          <p:nvPr/>
        </p:nvPicPr>
        <p:blipFill rotWithShape="1">
          <a:blip r:embed="rId4">
            <a:extLst>
              <a:ext uri="{28A0092B-C50C-407E-A947-70E740481C1C}">
                <a14:useLocalDpi xmlns:a14="http://schemas.microsoft.com/office/drawing/2010/main" val="0"/>
              </a:ext>
            </a:extLst>
          </a:blip>
          <a:srcRect l="2132" t="10224" r="5107" b="32521"/>
          <a:stretch/>
        </p:blipFill>
        <p:spPr bwMode="auto">
          <a:xfrm>
            <a:off x="491309" y="5943601"/>
            <a:ext cx="3090091" cy="2250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1"/>
          <p:cNvPicPr>
            <a:picLocks noChangeAspect="1" noChangeArrowheads="1"/>
          </p:cNvPicPr>
          <p:nvPr/>
        </p:nvPicPr>
        <p:blipFill rotWithShape="1">
          <a:blip r:embed="rId5">
            <a:extLst>
              <a:ext uri="{28A0092B-C50C-407E-A947-70E740481C1C}">
                <a14:useLocalDpi xmlns:a14="http://schemas.microsoft.com/office/drawing/2010/main" val="0"/>
              </a:ext>
            </a:extLst>
          </a:blip>
          <a:srcRect l="1160" t="11410" r="1579" b="31069"/>
          <a:stretch/>
        </p:blipFill>
        <p:spPr bwMode="auto">
          <a:xfrm>
            <a:off x="4191000" y="5943600"/>
            <a:ext cx="3093792" cy="2250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318727" y="4737074"/>
            <a:ext cx="7032094" cy="703665"/>
          </a:xfrm>
          <a:prstGeom prst="rect">
            <a:avLst/>
          </a:prstGeom>
          <a:noFill/>
        </p:spPr>
        <p:txBody>
          <a:bodyPr wrap="square" lIns="188860" tIns="94430" rIns="188860" bIns="94430" rtlCol="0">
            <a:spAutoFit/>
          </a:bodyPr>
          <a:lstStyle/>
          <a:p>
            <a:pPr marL="342900" indent="-342900">
              <a:spcBef>
                <a:spcPts val="413"/>
              </a:spcBef>
              <a:buFont typeface="+mj-lt"/>
              <a:buAutoNum type="arabicPeriod" startAt="5"/>
            </a:pPr>
            <a:r>
              <a:rPr lang="en-US" sz="1000" dirty="0" smtClean="0">
                <a:latin typeface="Arial" pitchFamily="34" charset="0"/>
                <a:cs typeface="Arial" pitchFamily="34" charset="0"/>
              </a:rPr>
              <a:t>Pull wires through and make connections. Connect the RJ45 to a CAT5 cable or power adaptor. Refer to “</a:t>
            </a:r>
            <a:r>
              <a:rPr lang="en-US" sz="1000" b="1" dirty="0" smtClean="0">
                <a:latin typeface="Arial" pitchFamily="34" charset="0"/>
                <a:cs typeface="Arial" pitchFamily="34" charset="0"/>
              </a:rPr>
              <a:t>NETWORK CONNECTIONS</a:t>
            </a:r>
            <a:r>
              <a:rPr lang="en-US" sz="1000" dirty="0" smtClean="0">
                <a:latin typeface="Arial" pitchFamily="34" charset="0"/>
                <a:cs typeface="Arial" pitchFamily="34" charset="0"/>
              </a:rPr>
              <a:t>” for further explanation. </a:t>
            </a:r>
          </a:p>
          <a:p>
            <a:pPr marL="342900" indent="-342900">
              <a:spcBef>
                <a:spcPts val="413"/>
              </a:spcBef>
              <a:buFont typeface="+mj-lt"/>
              <a:buAutoNum type="arabicPeriod" startAt="5"/>
            </a:pPr>
            <a:r>
              <a:rPr lang="en-US" sz="1000" dirty="0" smtClean="0">
                <a:latin typeface="Arial" pitchFamily="34" charset="0"/>
                <a:cs typeface="Arial" pitchFamily="34" charset="0"/>
              </a:rPr>
              <a:t>Mount the camera to the wall or ceiling, using the screws provided with the camera. </a:t>
            </a:r>
          </a:p>
        </p:txBody>
      </p:sp>
      <p:sp>
        <p:nvSpPr>
          <p:cNvPr id="18" name="TextBox 17"/>
          <p:cNvSpPr txBox="1"/>
          <p:nvPr/>
        </p:nvSpPr>
        <p:spPr>
          <a:xfrm>
            <a:off x="304800" y="8318474"/>
            <a:ext cx="7032094" cy="703665"/>
          </a:xfrm>
          <a:prstGeom prst="rect">
            <a:avLst/>
          </a:prstGeom>
          <a:noFill/>
        </p:spPr>
        <p:txBody>
          <a:bodyPr wrap="square" lIns="188860" tIns="94430" rIns="188860" bIns="94430" rtlCol="0">
            <a:spAutoFit/>
          </a:bodyPr>
          <a:lstStyle/>
          <a:p>
            <a:pPr marL="342900" indent="-342900">
              <a:spcBef>
                <a:spcPts val="413"/>
              </a:spcBef>
              <a:buFont typeface="+mj-lt"/>
              <a:buAutoNum type="arabicPeriod" startAt="7"/>
            </a:pPr>
            <a:r>
              <a:rPr lang="en-US" sz="1000" dirty="0" smtClean="0">
                <a:latin typeface="Arial" pitchFamily="34" charset="0"/>
                <a:cs typeface="Arial" pitchFamily="34" charset="0"/>
              </a:rPr>
              <a:t>Adjust the camera pan and tilt. See page11 for details.  Check the LED light. Green light flickers when the camera is booting, and Red light turns on when booting is complete. </a:t>
            </a:r>
          </a:p>
          <a:p>
            <a:pPr marL="342900" indent="-342900">
              <a:spcBef>
                <a:spcPts val="413"/>
              </a:spcBef>
              <a:buFont typeface="+mj-lt"/>
              <a:buAutoNum type="arabicPeriod" startAt="7"/>
            </a:pPr>
            <a:r>
              <a:rPr lang="en-US" sz="1000" dirty="0" smtClean="0">
                <a:latin typeface="Arial" pitchFamily="34" charset="0"/>
                <a:cs typeface="Arial" pitchFamily="34" charset="0"/>
              </a:rPr>
              <a:t>Tighten the four locking screws with the L-Wrench. </a:t>
            </a:r>
          </a:p>
        </p:txBody>
      </p:sp>
      <p:sp>
        <p:nvSpPr>
          <p:cNvPr id="2" name="Oval 1"/>
          <p:cNvSpPr/>
          <p:nvPr/>
        </p:nvSpPr>
        <p:spPr>
          <a:xfrm>
            <a:off x="3200400" y="4267200"/>
            <a:ext cx="304800" cy="304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smtClean="0">
                <a:latin typeface="Microsoft Sans Serif" pitchFamily="34" charset="0"/>
                <a:cs typeface="Microsoft Sans Serif" pitchFamily="34" charset="0"/>
              </a:rPr>
              <a:t>5</a:t>
            </a:r>
            <a:endParaRPr lang="en-US" sz="1400" b="1" dirty="0">
              <a:latin typeface="Microsoft Sans Serif" pitchFamily="34" charset="0"/>
              <a:cs typeface="Microsoft Sans Serif" pitchFamily="34" charset="0"/>
            </a:endParaRPr>
          </a:p>
        </p:txBody>
      </p:sp>
      <p:sp>
        <p:nvSpPr>
          <p:cNvPr id="20" name="Oval 19"/>
          <p:cNvSpPr/>
          <p:nvPr/>
        </p:nvSpPr>
        <p:spPr>
          <a:xfrm>
            <a:off x="6903792" y="4267200"/>
            <a:ext cx="304800" cy="304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smtClean="0">
                <a:latin typeface="Microsoft Sans Serif" pitchFamily="34" charset="0"/>
                <a:cs typeface="Microsoft Sans Serif" pitchFamily="34" charset="0"/>
              </a:rPr>
              <a:t>6</a:t>
            </a:r>
            <a:endParaRPr lang="en-US" sz="1400" b="1" dirty="0">
              <a:latin typeface="Microsoft Sans Serif" pitchFamily="34" charset="0"/>
              <a:cs typeface="Microsoft Sans Serif" pitchFamily="34" charset="0"/>
            </a:endParaRPr>
          </a:p>
        </p:txBody>
      </p:sp>
      <p:sp>
        <p:nvSpPr>
          <p:cNvPr id="21" name="Oval 20"/>
          <p:cNvSpPr/>
          <p:nvPr/>
        </p:nvSpPr>
        <p:spPr>
          <a:xfrm>
            <a:off x="3200400" y="7819072"/>
            <a:ext cx="304800" cy="304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smtClean="0">
                <a:latin typeface="Microsoft Sans Serif" pitchFamily="34" charset="0"/>
                <a:cs typeface="Microsoft Sans Serif" pitchFamily="34" charset="0"/>
              </a:rPr>
              <a:t>7</a:t>
            </a:r>
            <a:endParaRPr lang="en-US" sz="1400" b="1" dirty="0">
              <a:latin typeface="Microsoft Sans Serif" pitchFamily="34" charset="0"/>
              <a:cs typeface="Microsoft Sans Serif" pitchFamily="34" charset="0"/>
            </a:endParaRPr>
          </a:p>
        </p:txBody>
      </p:sp>
      <p:sp>
        <p:nvSpPr>
          <p:cNvPr id="22" name="Oval 21"/>
          <p:cNvSpPr/>
          <p:nvPr/>
        </p:nvSpPr>
        <p:spPr>
          <a:xfrm>
            <a:off x="6903792" y="7819072"/>
            <a:ext cx="304800" cy="304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smtClean="0">
                <a:latin typeface="Microsoft Sans Serif" pitchFamily="34" charset="0"/>
                <a:cs typeface="Microsoft Sans Serif" pitchFamily="34" charset="0"/>
              </a:rPr>
              <a:t>8</a:t>
            </a:r>
            <a:endParaRPr lang="en-US" sz="1400" b="1" dirty="0">
              <a:latin typeface="Microsoft Sans Serif" pitchFamily="34" charset="0"/>
              <a:cs typeface="Microsoft Sans Serif" pitchFamily="34" charset="0"/>
            </a:endParaRPr>
          </a:p>
        </p:txBody>
      </p:sp>
      <p:sp>
        <p:nvSpPr>
          <p:cNvPr id="3" name="Rectangle 2"/>
          <p:cNvSpPr/>
          <p:nvPr/>
        </p:nvSpPr>
        <p:spPr>
          <a:xfrm>
            <a:off x="1752600" y="6400800"/>
            <a:ext cx="1219200" cy="668276"/>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3054279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18727" y="2365702"/>
            <a:ext cx="7032094" cy="1042219"/>
          </a:xfrm>
          <a:prstGeom prst="rect">
            <a:avLst/>
          </a:prstGeom>
          <a:noFill/>
        </p:spPr>
        <p:txBody>
          <a:bodyPr wrap="square" lIns="188860" tIns="94430" rIns="188860" bIns="94430" rtlCol="0">
            <a:spAutoFit/>
          </a:bodyPr>
          <a:lstStyle/>
          <a:p>
            <a:pPr>
              <a:spcBef>
                <a:spcPts val="413"/>
              </a:spcBef>
            </a:pPr>
            <a:r>
              <a:rPr lang="en-US" sz="1600" b="1" spc="200" dirty="0">
                <a:solidFill>
                  <a:prstClr val="black"/>
                </a:solidFill>
                <a:latin typeface="Microsoft Sans Serif" pitchFamily="34" charset="0"/>
                <a:cs typeface="Microsoft Sans Serif" pitchFamily="34" charset="0"/>
              </a:rPr>
              <a:t>Adjusting the 2-Axis Gimbal </a:t>
            </a:r>
          </a:p>
          <a:p>
            <a:pPr>
              <a:spcBef>
                <a:spcPts val="413"/>
              </a:spcBef>
            </a:pPr>
            <a:r>
              <a:rPr lang="en-US" sz="1200" spc="200" dirty="0" smtClean="0">
                <a:latin typeface="Microsoft Sans Serif" pitchFamily="34" charset="0"/>
                <a:cs typeface="Microsoft Sans Serif" pitchFamily="34" charset="0"/>
              </a:rPr>
              <a:t>The Gimbal mechanism yields maximum rotation and placement as shown below. </a:t>
            </a:r>
            <a:r>
              <a:rPr lang="en-US" sz="1200" spc="200" dirty="0" smtClean="0">
                <a:latin typeface="Arial" pitchFamily="34" charset="0"/>
                <a:cs typeface="Arial" pitchFamily="34" charset="0"/>
              </a:rPr>
              <a:t/>
            </a:r>
            <a:br>
              <a:rPr lang="en-US" sz="1200" spc="200" dirty="0" smtClean="0">
                <a:latin typeface="Arial" pitchFamily="34" charset="0"/>
                <a:cs typeface="Arial" pitchFamily="34" charset="0"/>
              </a:rPr>
            </a:br>
            <a:endParaRPr lang="en-US" sz="1200" spc="200" dirty="0" smtClean="0">
              <a:latin typeface="Arial" pitchFamily="34" charset="0"/>
              <a:cs typeface="Arial" pitchFamily="34" charset="0"/>
            </a:endParaRPr>
          </a:p>
        </p:txBody>
      </p:sp>
      <p:sp>
        <p:nvSpPr>
          <p:cNvPr id="12" name="TextBox 11"/>
          <p:cNvSpPr txBox="1"/>
          <p:nvPr/>
        </p:nvSpPr>
        <p:spPr>
          <a:xfrm>
            <a:off x="318729" y="1679160"/>
            <a:ext cx="684407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INSTALLATION*</a:t>
            </a:r>
            <a:endParaRPr lang="en-US" b="1" dirty="0">
              <a:latin typeface="Microsoft Sans Serif" pitchFamily="34" charset="0"/>
              <a:cs typeface="Microsoft Sans Serif" pitchFamily="34" charset="0"/>
            </a:endParaRPr>
          </a:p>
        </p:txBody>
      </p:sp>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 y="3657600"/>
            <a:ext cx="6804201" cy="2062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390917" y="5943600"/>
            <a:ext cx="1809483" cy="276999"/>
          </a:xfrm>
          <a:prstGeom prst="rect">
            <a:avLst/>
          </a:prstGeom>
          <a:noFill/>
        </p:spPr>
        <p:txBody>
          <a:bodyPr wrap="square" rtlCol="0">
            <a:spAutoFit/>
          </a:bodyPr>
          <a:lstStyle/>
          <a:p>
            <a:pPr algn="ctr"/>
            <a:r>
              <a:rPr lang="en-US" sz="1200" b="1" spc="200" dirty="0" smtClean="0">
                <a:latin typeface="Microsoft Sans Serif" pitchFamily="34" charset="0"/>
                <a:cs typeface="Microsoft Sans Serif" pitchFamily="34" charset="0"/>
              </a:rPr>
              <a:t>Pan 360</a:t>
            </a:r>
            <a:r>
              <a:rPr lang="en-US" sz="1200" b="1" spc="200" baseline="30000" dirty="0" smtClean="0">
                <a:latin typeface="Microsoft Sans Serif" pitchFamily="34" charset="0"/>
                <a:cs typeface="Microsoft Sans Serif" pitchFamily="34" charset="0"/>
              </a:rPr>
              <a:t>o</a:t>
            </a:r>
            <a:endParaRPr lang="en-US" sz="1200" b="1" spc="200" dirty="0">
              <a:latin typeface="Microsoft Sans Serif" pitchFamily="34" charset="0"/>
              <a:cs typeface="Microsoft Sans Serif" pitchFamily="34" charset="0"/>
            </a:endParaRPr>
          </a:p>
        </p:txBody>
      </p:sp>
      <p:sp>
        <p:nvSpPr>
          <p:cNvPr id="13" name="TextBox 12"/>
          <p:cNvSpPr txBox="1"/>
          <p:nvPr/>
        </p:nvSpPr>
        <p:spPr>
          <a:xfrm>
            <a:off x="4667517" y="5943600"/>
            <a:ext cx="1809483" cy="276999"/>
          </a:xfrm>
          <a:prstGeom prst="rect">
            <a:avLst/>
          </a:prstGeom>
          <a:noFill/>
        </p:spPr>
        <p:txBody>
          <a:bodyPr wrap="square" rtlCol="0">
            <a:spAutoFit/>
          </a:bodyPr>
          <a:lstStyle/>
          <a:p>
            <a:pPr algn="ctr"/>
            <a:r>
              <a:rPr lang="en-US" sz="1200" b="1" spc="200" dirty="0" smtClean="0">
                <a:latin typeface="Microsoft Sans Serif" pitchFamily="34" charset="0"/>
                <a:cs typeface="Microsoft Sans Serif" pitchFamily="34" charset="0"/>
              </a:rPr>
              <a:t>Tilt 90</a:t>
            </a:r>
            <a:r>
              <a:rPr lang="en-US" sz="1200" b="1" spc="200" baseline="30000" dirty="0" smtClean="0">
                <a:latin typeface="Microsoft Sans Serif" pitchFamily="34" charset="0"/>
                <a:cs typeface="Microsoft Sans Serif" pitchFamily="34" charset="0"/>
              </a:rPr>
              <a:t>o</a:t>
            </a:r>
            <a:endParaRPr lang="en-US" sz="1200" b="1" spc="200" dirty="0">
              <a:latin typeface="Microsoft Sans Serif" pitchFamily="34" charset="0"/>
              <a:cs typeface="Microsoft Sans Serif" pitchFamily="34" charset="0"/>
            </a:endParaRPr>
          </a:p>
        </p:txBody>
      </p:sp>
      <p:pic>
        <p:nvPicPr>
          <p:cNvPr id="14" name="Picture 2" descr="C:\Users\lala\Desktop\DW\Untitled-3.png"/>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5" name="Rectangle 14"/>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6" name="Rectangle 15"/>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7" name="Rectangle 16"/>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8" name="Rectangle 17"/>
          <p:cNvSpPr/>
          <p:nvPr/>
        </p:nvSpPr>
        <p:spPr>
          <a:xfrm>
            <a:off x="6437375"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11</a:t>
            </a:r>
            <a:endParaRPr lang="en-US" sz="1000" b="1" dirty="0">
              <a:solidFill>
                <a:prstClr val="black"/>
              </a:solidFill>
              <a:latin typeface="Arial Narrow" pitchFamily="34" charset="0"/>
              <a:cs typeface="Arial" pitchFamily="34" charset="0"/>
            </a:endParaRPr>
          </a:p>
        </p:txBody>
      </p:sp>
    </p:spTree>
    <p:extLst>
      <p:ext uri="{BB962C8B-B14F-4D97-AF65-F5344CB8AC3E}">
        <p14:creationId xmlns:p14="http://schemas.microsoft.com/office/powerpoint/2010/main" val="13054279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18727" y="2365702"/>
            <a:ext cx="7032094" cy="2006586"/>
          </a:xfrm>
          <a:prstGeom prst="rect">
            <a:avLst/>
          </a:prstGeom>
          <a:noFill/>
        </p:spPr>
        <p:txBody>
          <a:bodyPr wrap="square" lIns="188860" tIns="94430" rIns="188860" bIns="94430" rtlCol="0">
            <a:spAutoFit/>
          </a:bodyPr>
          <a:lstStyle/>
          <a:p>
            <a:pPr>
              <a:spcBef>
                <a:spcPts val="413"/>
              </a:spcBef>
            </a:pPr>
            <a:r>
              <a:rPr lang="en-US" sz="1600" b="1" spc="200" dirty="0">
                <a:solidFill>
                  <a:prstClr val="black"/>
                </a:solidFill>
                <a:latin typeface="Microsoft Sans Serif" pitchFamily="34" charset="0"/>
                <a:cs typeface="Microsoft Sans Serif" pitchFamily="34" charset="0"/>
              </a:rPr>
              <a:t>Installing IP Finder Software </a:t>
            </a:r>
          </a:p>
          <a:p>
            <a:pPr>
              <a:spcBef>
                <a:spcPts val="413"/>
              </a:spcBef>
            </a:pPr>
            <a:endParaRPr lang="en-US" sz="1000" i="1" dirty="0" smtClean="0">
              <a:latin typeface="Arial" pitchFamily="34" charset="0"/>
              <a:cs typeface="Arial" pitchFamily="34" charset="0"/>
            </a:endParaRPr>
          </a:p>
          <a:p>
            <a:pPr>
              <a:spcBef>
                <a:spcPts val="413"/>
              </a:spcBef>
            </a:pPr>
            <a:r>
              <a:rPr lang="en-US" sz="1000" i="1" dirty="0" smtClean="0">
                <a:latin typeface="Arial" pitchFamily="34" charset="0"/>
                <a:cs typeface="Arial" pitchFamily="34" charset="0"/>
              </a:rPr>
              <a:t>IP </a:t>
            </a:r>
            <a:r>
              <a:rPr lang="en-US" sz="1000" i="1" dirty="0">
                <a:latin typeface="Arial" pitchFamily="34" charset="0"/>
                <a:cs typeface="Arial" pitchFamily="34" charset="0"/>
              </a:rPr>
              <a:t>Finder searches for all the available Digital Watchdog devices currently connected to your network. </a:t>
            </a:r>
            <a:endParaRPr lang="en-US" sz="1000" spc="200" dirty="0" smtClean="0">
              <a:latin typeface="Arial" pitchFamily="34" charset="0"/>
              <a:cs typeface="Arial" pitchFamily="34" charset="0"/>
            </a:endParaRPr>
          </a:p>
          <a:p>
            <a:pPr marL="342900" indent="-342900">
              <a:spcBef>
                <a:spcPts val="413"/>
              </a:spcBef>
              <a:buAutoNum type="arabicPeriod"/>
            </a:pPr>
            <a:r>
              <a:rPr lang="en-US" sz="1000" dirty="0" smtClean="0">
                <a:latin typeface="Arial" pitchFamily="34" charset="0"/>
                <a:cs typeface="Arial" pitchFamily="34" charset="0"/>
              </a:rPr>
              <a:t>Install </a:t>
            </a:r>
            <a:r>
              <a:rPr lang="en-US" sz="1000" b="1" i="1" dirty="0" smtClean="0">
                <a:latin typeface="Arial" pitchFamily="34" charset="0"/>
                <a:cs typeface="Arial" pitchFamily="34" charset="0"/>
              </a:rPr>
              <a:t>IP Finder </a:t>
            </a:r>
            <a:r>
              <a:rPr lang="en-US" sz="1000" dirty="0" smtClean="0">
                <a:latin typeface="Arial" pitchFamily="34" charset="0"/>
                <a:cs typeface="Arial" pitchFamily="34" charset="0"/>
              </a:rPr>
              <a:t>to find the MEGAPIX camera on your local network. The software can be found on the included User Manual CD. Run </a:t>
            </a:r>
            <a:r>
              <a:rPr lang="en-US" sz="1000" b="1" i="1" dirty="0">
                <a:latin typeface="Arial" pitchFamily="34" charset="0"/>
                <a:cs typeface="Arial" pitchFamily="34" charset="0"/>
              </a:rPr>
              <a:t>IP Finder </a:t>
            </a:r>
            <a:r>
              <a:rPr lang="en-US" sz="1000" dirty="0" smtClean="0">
                <a:latin typeface="Arial" pitchFamily="34" charset="0"/>
                <a:cs typeface="Arial" pitchFamily="34" charset="0"/>
              </a:rPr>
              <a:t>and install onto your PC. </a:t>
            </a:r>
          </a:p>
          <a:p>
            <a:pPr marL="342900" indent="-342900">
              <a:spcBef>
                <a:spcPts val="413"/>
              </a:spcBef>
              <a:buAutoNum type="arabicPeriod"/>
            </a:pPr>
            <a:r>
              <a:rPr lang="en-US" sz="1000" dirty="0" smtClean="0">
                <a:latin typeface="Arial" pitchFamily="34" charset="0"/>
                <a:cs typeface="Arial" pitchFamily="34" charset="0"/>
              </a:rPr>
              <a:t>When setup is complete, launch </a:t>
            </a:r>
            <a:r>
              <a:rPr lang="en-US" sz="1000" b="1" i="1" dirty="0">
                <a:latin typeface="Arial" pitchFamily="34" charset="0"/>
                <a:cs typeface="Arial" pitchFamily="34" charset="0"/>
              </a:rPr>
              <a:t>IP Finder </a:t>
            </a:r>
            <a:r>
              <a:rPr lang="en-US" sz="1000" dirty="0" smtClean="0">
                <a:latin typeface="Arial" pitchFamily="34" charset="0"/>
                <a:cs typeface="Arial" pitchFamily="34" charset="0"/>
              </a:rPr>
              <a:t>.</a:t>
            </a:r>
          </a:p>
          <a:p>
            <a:pPr marL="342900" indent="-342900">
              <a:spcBef>
                <a:spcPts val="413"/>
              </a:spcBef>
              <a:buAutoNum type="arabicPeriod"/>
            </a:pPr>
            <a:r>
              <a:rPr lang="en-US" sz="1000" dirty="0" smtClean="0">
                <a:latin typeface="Arial" pitchFamily="34" charset="0"/>
                <a:cs typeface="Arial" pitchFamily="34" charset="0"/>
              </a:rPr>
              <a:t>To find your MEGAPIX camera, click </a:t>
            </a:r>
            <a:r>
              <a:rPr lang="en-US" sz="1000" b="1" dirty="0" smtClean="0">
                <a:latin typeface="Arial" pitchFamily="34" charset="0"/>
                <a:cs typeface="Arial" pitchFamily="34" charset="0"/>
              </a:rPr>
              <a:t>Search</a:t>
            </a:r>
            <a:r>
              <a:rPr lang="en-US" sz="1000" dirty="0" smtClean="0">
                <a:latin typeface="Arial" pitchFamily="34" charset="0"/>
                <a:cs typeface="Arial" pitchFamily="34" charset="0"/>
              </a:rPr>
              <a:t> button. Your MEGAPIX camera will appear as ”</a:t>
            </a:r>
            <a:r>
              <a:rPr lang="en-US" sz="1000" b="1" dirty="0" smtClean="0">
                <a:latin typeface="Arial" pitchFamily="34" charset="0"/>
                <a:cs typeface="Arial" pitchFamily="34" charset="0"/>
              </a:rPr>
              <a:t>DWC-MP</a:t>
            </a:r>
            <a:r>
              <a:rPr lang="en-US" sz="1000" dirty="0" smtClean="0">
                <a:latin typeface="Arial" pitchFamily="34" charset="0"/>
                <a:cs typeface="Arial" pitchFamily="34" charset="0"/>
              </a:rPr>
              <a:t>.”</a:t>
            </a:r>
          </a:p>
          <a:p>
            <a:pPr marL="342900" indent="-342900">
              <a:spcBef>
                <a:spcPts val="413"/>
              </a:spcBef>
              <a:buAutoNum type="arabicPeriod"/>
            </a:pPr>
            <a:r>
              <a:rPr lang="en-US" sz="1000" dirty="0" smtClean="0">
                <a:latin typeface="Arial" pitchFamily="34" charset="0"/>
                <a:cs typeface="Arial" pitchFamily="34" charset="0"/>
              </a:rPr>
              <a:t>Select the desired device and click </a:t>
            </a:r>
            <a:r>
              <a:rPr lang="en-US" sz="1000" b="1" dirty="0" smtClean="0">
                <a:latin typeface="Arial" pitchFamily="34" charset="0"/>
                <a:cs typeface="Arial" pitchFamily="34" charset="0"/>
              </a:rPr>
              <a:t>Web Connect </a:t>
            </a:r>
            <a:r>
              <a:rPr lang="en-US" sz="1000" dirty="0" smtClean="0">
                <a:latin typeface="Arial" pitchFamily="34" charset="0"/>
                <a:cs typeface="Arial" pitchFamily="34" charset="0"/>
              </a:rPr>
              <a:t>to access the camera directly via Internet Explorer. </a:t>
            </a:r>
            <a:r>
              <a:rPr lang="en-US" sz="1200" dirty="0" smtClean="0">
                <a:latin typeface="Arial" pitchFamily="34" charset="0"/>
                <a:cs typeface="Arial" pitchFamily="34" charset="0"/>
              </a:rPr>
              <a:t/>
            </a:r>
            <a:br>
              <a:rPr lang="en-US" sz="1200" dirty="0" smtClean="0">
                <a:latin typeface="Arial" pitchFamily="34" charset="0"/>
                <a:cs typeface="Arial" pitchFamily="34" charset="0"/>
              </a:rPr>
            </a:br>
            <a:endParaRPr lang="en-US" sz="1200" dirty="0" smtClean="0">
              <a:latin typeface="Arial" pitchFamily="34" charset="0"/>
              <a:cs typeface="Arial" pitchFamily="34" charset="0"/>
            </a:endParaRPr>
          </a:p>
        </p:txBody>
      </p:sp>
      <p:sp>
        <p:nvSpPr>
          <p:cNvPr id="8" name="Rectangle 7"/>
          <p:cNvSpPr/>
          <p:nvPr/>
        </p:nvSpPr>
        <p:spPr>
          <a:xfrm>
            <a:off x="780492"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12</a:t>
            </a:r>
            <a:endParaRPr lang="en-US" sz="1000" b="1" dirty="0">
              <a:solidFill>
                <a:prstClr val="black"/>
              </a:solidFill>
              <a:latin typeface="Arial Narrow" pitchFamily="34" charset="0"/>
              <a:cs typeface="Arial" pitchFamily="34" charset="0"/>
            </a:endParaRPr>
          </a:p>
        </p:txBody>
      </p:sp>
      <p:sp>
        <p:nvSpPr>
          <p:cNvPr id="9" name="Rectangle 8"/>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0" name="Rectangle 9"/>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1" name="Rectangle 10"/>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2" name="TextBox 11"/>
          <p:cNvSpPr txBox="1"/>
          <p:nvPr/>
        </p:nvSpPr>
        <p:spPr>
          <a:xfrm>
            <a:off x="318729" y="1679160"/>
            <a:ext cx="684407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IP FINDER SOFTWARE*</a:t>
            </a:r>
            <a:endParaRPr lang="en-US" b="1" dirty="0">
              <a:latin typeface="Microsoft Sans Serif" pitchFamily="34" charset="0"/>
              <a:cs typeface="Microsoft Sans Serif" pitchFamily="34" charset="0"/>
            </a:endParaRPr>
          </a:p>
        </p:txBody>
      </p:sp>
      <p:grpSp>
        <p:nvGrpSpPr>
          <p:cNvPr id="3" name="Group 2"/>
          <p:cNvGrpSpPr/>
          <p:nvPr/>
        </p:nvGrpSpPr>
        <p:grpSpPr>
          <a:xfrm>
            <a:off x="493572" y="4227125"/>
            <a:ext cx="5069027" cy="4053860"/>
            <a:chOff x="493573" y="5029199"/>
            <a:chExt cx="4383228" cy="3505405"/>
          </a:xfrm>
        </p:grpSpPr>
        <p:pic>
          <p:nvPicPr>
            <p:cNvPr id="8195"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395" t="583" r="7624" b="6953"/>
            <a:stretch/>
          </p:blipFill>
          <p:spPr bwMode="auto">
            <a:xfrm>
              <a:off x="493573" y="5029199"/>
              <a:ext cx="4383228" cy="3505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12"/>
            <p:cNvSpPr/>
            <p:nvPr/>
          </p:nvSpPr>
          <p:spPr>
            <a:xfrm>
              <a:off x="4152900" y="7137400"/>
              <a:ext cx="685800" cy="381000"/>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grpSp>
      <p:sp>
        <p:nvSpPr>
          <p:cNvPr id="2" name="Rounded Rectangle 1"/>
          <p:cNvSpPr/>
          <p:nvPr/>
        </p:nvSpPr>
        <p:spPr>
          <a:xfrm>
            <a:off x="457200" y="8650393"/>
            <a:ext cx="6857248" cy="493607"/>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800" b="1" dirty="0" smtClean="0">
                <a:latin typeface="Microsoft Sans Serif" pitchFamily="34" charset="0"/>
                <a:cs typeface="Microsoft Sans Serif" pitchFamily="34" charset="0"/>
              </a:rPr>
              <a:t>*Make sure to install the IP Finder to a computer  located on the same network segment (Subnet Mask) as the MEGAPIX camera. </a:t>
            </a:r>
            <a:endParaRPr lang="en-US" sz="800" b="1" dirty="0">
              <a:latin typeface="Microsoft Sans Serif" pitchFamily="34" charset="0"/>
              <a:cs typeface="Microsoft Sans Serif" pitchFamily="34" charset="0"/>
            </a:endParaRPr>
          </a:p>
        </p:txBody>
      </p:sp>
    </p:spTree>
    <p:extLst>
      <p:ext uri="{BB962C8B-B14F-4D97-AF65-F5344CB8AC3E}">
        <p14:creationId xmlns:p14="http://schemas.microsoft.com/office/powerpoint/2010/main" val="6242800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18727" y="2365702"/>
            <a:ext cx="7032094" cy="2027104"/>
          </a:xfrm>
          <a:prstGeom prst="rect">
            <a:avLst/>
          </a:prstGeom>
          <a:noFill/>
        </p:spPr>
        <p:txBody>
          <a:bodyPr wrap="square" lIns="188860" tIns="94430" rIns="188860" bIns="94430" rtlCol="0">
            <a:spAutoFit/>
          </a:bodyPr>
          <a:lstStyle/>
          <a:p>
            <a:pPr>
              <a:spcBef>
                <a:spcPts val="413"/>
              </a:spcBef>
            </a:pPr>
            <a:r>
              <a:rPr lang="en-US" sz="1600" b="1" spc="200" dirty="0">
                <a:solidFill>
                  <a:prstClr val="black"/>
                </a:solidFill>
                <a:latin typeface="Microsoft Sans Serif" pitchFamily="34" charset="0"/>
                <a:cs typeface="Microsoft Sans Serif" pitchFamily="34" charset="0"/>
              </a:rPr>
              <a:t>Using IP Finder Software </a:t>
            </a:r>
          </a:p>
          <a:p>
            <a:pPr>
              <a:spcBef>
                <a:spcPts val="413"/>
              </a:spcBef>
            </a:pPr>
            <a:endParaRPr lang="en-US" sz="1000" i="1" dirty="0" smtClean="0">
              <a:latin typeface="Arial" pitchFamily="34" charset="0"/>
              <a:cs typeface="Arial" pitchFamily="34" charset="0"/>
            </a:endParaRPr>
          </a:p>
          <a:p>
            <a:pPr>
              <a:spcBef>
                <a:spcPts val="413"/>
              </a:spcBef>
            </a:pPr>
            <a:r>
              <a:rPr lang="en-US" sz="1000" i="1" dirty="0" smtClean="0">
                <a:latin typeface="Arial" pitchFamily="34" charset="0"/>
                <a:cs typeface="Arial" pitchFamily="34" charset="0"/>
              </a:rPr>
              <a:t>Use </a:t>
            </a:r>
            <a:r>
              <a:rPr lang="en-US" sz="1000" i="1" dirty="0">
                <a:latin typeface="Arial" pitchFamily="34" charset="0"/>
                <a:cs typeface="Arial" pitchFamily="34" charset="0"/>
              </a:rPr>
              <a:t>IP Finder to change the basic settings of your MEGAPIX camera or to connect to your MEGAPIX camera</a:t>
            </a:r>
            <a:r>
              <a:rPr lang="en-US" sz="1000" i="1" dirty="0" smtClean="0">
                <a:latin typeface="Arial" pitchFamily="34" charset="0"/>
                <a:cs typeface="Arial" pitchFamily="34" charset="0"/>
              </a:rPr>
              <a:t>.</a:t>
            </a:r>
            <a:endParaRPr lang="en-US" sz="1000" spc="200" dirty="0" smtClean="0">
              <a:latin typeface="Arial" pitchFamily="34" charset="0"/>
              <a:cs typeface="Arial" pitchFamily="34" charset="0"/>
            </a:endParaRPr>
          </a:p>
          <a:p>
            <a:pPr marL="342900" indent="-342900">
              <a:spcBef>
                <a:spcPts val="413"/>
              </a:spcBef>
              <a:buAutoNum type="arabicPeriod"/>
            </a:pPr>
            <a:r>
              <a:rPr lang="en-US" sz="1000" b="1" dirty="0" smtClean="0">
                <a:latin typeface="Arial" pitchFamily="34" charset="0"/>
                <a:cs typeface="Arial" pitchFamily="34" charset="0"/>
              </a:rPr>
              <a:t>Configuration</a:t>
            </a:r>
            <a:r>
              <a:rPr lang="en-US" sz="1000" dirty="0" smtClean="0">
                <a:latin typeface="Arial" pitchFamily="34" charset="0"/>
                <a:cs typeface="Arial" pitchFamily="34" charset="0"/>
              </a:rPr>
              <a:t>: Change the device’s connection type and/or IP address information. Please see the next page for further explanation. </a:t>
            </a:r>
          </a:p>
          <a:p>
            <a:pPr marL="342900" indent="-342900">
              <a:spcBef>
                <a:spcPts val="413"/>
              </a:spcBef>
              <a:buAutoNum type="arabicPeriod"/>
            </a:pPr>
            <a:r>
              <a:rPr lang="en-US" sz="1000" b="1" dirty="0" smtClean="0">
                <a:latin typeface="Arial" pitchFamily="34" charset="0"/>
                <a:cs typeface="Arial" pitchFamily="34" charset="0"/>
              </a:rPr>
              <a:t>Upgrade</a:t>
            </a:r>
            <a:r>
              <a:rPr lang="en-US" sz="1000" dirty="0" smtClean="0">
                <a:latin typeface="Arial" pitchFamily="34" charset="0"/>
                <a:cs typeface="Arial" pitchFamily="34" charset="0"/>
              </a:rPr>
              <a:t>: Upgrade the device’s firmware. </a:t>
            </a:r>
          </a:p>
          <a:p>
            <a:pPr marL="342900" indent="-342900">
              <a:spcBef>
                <a:spcPts val="413"/>
              </a:spcBef>
              <a:buAutoNum type="arabicPeriod"/>
            </a:pPr>
            <a:r>
              <a:rPr lang="en-US" sz="1000" b="1" dirty="0" err="1" smtClean="0">
                <a:latin typeface="Arial" pitchFamily="34" charset="0"/>
                <a:cs typeface="Arial" pitchFamily="34" charset="0"/>
              </a:rPr>
              <a:t>Timezone</a:t>
            </a:r>
            <a:r>
              <a:rPr lang="en-US" sz="1000" dirty="0" smtClean="0">
                <a:latin typeface="Arial" pitchFamily="34" charset="0"/>
                <a:cs typeface="Arial" pitchFamily="34" charset="0"/>
              </a:rPr>
              <a:t>: Change the </a:t>
            </a:r>
            <a:r>
              <a:rPr lang="en-US" sz="1000" dirty="0" err="1" smtClean="0">
                <a:latin typeface="Arial" pitchFamily="34" charset="0"/>
                <a:cs typeface="Arial" pitchFamily="34" charset="0"/>
              </a:rPr>
              <a:t>timezone</a:t>
            </a:r>
            <a:r>
              <a:rPr lang="en-US" sz="1000" dirty="0" smtClean="0">
                <a:latin typeface="Arial" pitchFamily="34" charset="0"/>
                <a:cs typeface="Arial" pitchFamily="34" charset="0"/>
              </a:rPr>
              <a:t>. </a:t>
            </a:r>
          </a:p>
          <a:p>
            <a:pPr marL="342900" indent="-342900">
              <a:spcBef>
                <a:spcPts val="413"/>
              </a:spcBef>
              <a:buAutoNum type="arabicPeriod"/>
            </a:pPr>
            <a:r>
              <a:rPr lang="en-US" sz="1000" b="1" dirty="0" smtClean="0">
                <a:latin typeface="Arial" pitchFamily="34" charset="0"/>
                <a:cs typeface="Arial" pitchFamily="34" charset="0"/>
              </a:rPr>
              <a:t>Import </a:t>
            </a:r>
            <a:r>
              <a:rPr lang="en-US" sz="1000" b="1" dirty="0" err="1" smtClean="0">
                <a:latin typeface="Arial" pitchFamily="34" charset="0"/>
                <a:cs typeface="Arial" pitchFamily="34" charset="0"/>
              </a:rPr>
              <a:t>Config</a:t>
            </a:r>
            <a:r>
              <a:rPr lang="en-US" sz="1000" dirty="0" smtClean="0">
                <a:latin typeface="Arial" pitchFamily="34" charset="0"/>
                <a:cs typeface="Arial" pitchFamily="34" charset="0"/>
              </a:rPr>
              <a:t>: Import setup configuration for a specific device. </a:t>
            </a:r>
            <a:endParaRPr lang="en-US" sz="1000" dirty="0">
              <a:latin typeface="Arial" pitchFamily="34" charset="0"/>
              <a:cs typeface="Arial" pitchFamily="34" charset="0"/>
            </a:endParaRPr>
          </a:p>
          <a:p>
            <a:pPr marL="342900" indent="-342900">
              <a:spcBef>
                <a:spcPts val="413"/>
              </a:spcBef>
              <a:buAutoNum type="arabicPeriod"/>
            </a:pPr>
            <a:r>
              <a:rPr lang="en-US" sz="1000" b="1" dirty="0" smtClean="0">
                <a:latin typeface="Arial" pitchFamily="34" charset="0"/>
                <a:cs typeface="Arial" pitchFamily="34" charset="0"/>
              </a:rPr>
              <a:t>Web Connect</a:t>
            </a:r>
            <a:r>
              <a:rPr lang="en-US" sz="1000" dirty="0" smtClean="0">
                <a:latin typeface="Arial" pitchFamily="34" charset="0"/>
                <a:cs typeface="Arial" pitchFamily="34" charset="0"/>
              </a:rPr>
              <a:t>: Connect to the MEGAPIX camera through Internet Explorer. </a:t>
            </a:r>
          </a:p>
        </p:txBody>
      </p:sp>
      <p:sp>
        <p:nvSpPr>
          <p:cNvPr id="12" name="TextBox 11"/>
          <p:cNvSpPr txBox="1"/>
          <p:nvPr/>
        </p:nvSpPr>
        <p:spPr>
          <a:xfrm>
            <a:off x="318729" y="1679160"/>
            <a:ext cx="6844071" cy="513870"/>
          </a:xfrm>
          <a:prstGeom prst="rect">
            <a:avLst/>
          </a:prstGeom>
          <a:noFill/>
        </p:spPr>
        <p:txBody>
          <a:bodyPr wrap="square" lIns="188860" tIns="94430" rIns="188860" bIns="94430" rtlCol="0">
            <a:spAutoFit/>
          </a:bodyPr>
          <a:lstStyle/>
          <a:p>
            <a:r>
              <a:rPr lang="en-US" b="1" dirty="0">
                <a:latin typeface="Microsoft Sans Serif" pitchFamily="34" charset="0"/>
                <a:cs typeface="Microsoft Sans Serif" pitchFamily="34" charset="0"/>
              </a:rPr>
              <a:t>IP FINDER SOFTWARE*</a:t>
            </a:r>
          </a:p>
        </p:txBody>
      </p:sp>
      <p:pic>
        <p:nvPicPr>
          <p:cNvPr id="8195"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395" t="583" r="7624" b="6953"/>
          <a:stretch/>
        </p:blipFill>
        <p:spPr bwMode="auto">
          <a:xfrm>
            <a:off x="493573" y="4495800"/>
            <a:ext cx="5069026" cy="4053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Oval 13"/>
          <p:cNvSpPr/>
          <p:nvPr/>
        </p:nvSpPr>
        <p:spPr>
          <a:xfrm>
            <a:off x="609600" y="82296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latin typeface="Microsoft Sans Serif" pitchFamily="34" charset="0"/>
                <a:cs typeface="Microsoft Sans Serif" pitchFamily="34" charset="0"/>
              </a:rPr>
              <a:t>1</a:t>
            </a:r>
            <a:endParaRPr lang="en-US" sz="1200" b="1" dirty="0">
              <a:latin typeface="Microsoft Sans Serif" pitchFamily="34" charset="0"/>
              <a:cs typeface="Microsoft Sans Serif" pitchFamily="34" charset="0"/>
            </a:endParaRPr>
          </a:p>
        </p:txBody>
      </p:sp>
      <p:sp>
        <p:nvSpPr>
          <p:cNvPr id="15" name="Oval 14"/>
          <p:cNvSpPr/>
          <p:nvPr/>
        </p:nvSpPr>
        <p:spPr>
          <a:xfrm>
            <a:off x="1371600" y="82296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latin typeface="Microsoft Sans Serif" pitchFamily="34" charset="0"/>
                <a:cs typeface="Microsoft Sans Serif" pitchFamily="34" charset="0"/>
              </a:rPr>
              <a:t>2</a:t>
            </a:r>
            <a:endParaRPr lang="en-US" sz="1200" b="1" dirty="0">
              <a:latin typeface="Microsoft Sans Serif" pitchFamily="34" charset="0"/>
              <a:cs typeface="Microsoft Sans Serif" pitchFamily="34" charset="0"/>
            </a:endParaRPr>
          </a:p>
        </p:txBody>
      </p:sp>
      <p:sp>
        <p:nvSpPr>
          <p:cNvPr id="16" name="Oval 15"/>
          <p:cNvSpPr/>
          <p:nvPr/>
        </p:nvSpPr>
        <p:spPr>
          <a:xfrm>
            <a:off x="2133600" y="82296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latin typeface="Microsoft Sans Serif" pitchFamily="34" charset="0"/>
                <a:cs typeface="Microsoft Sans Serif" pitchFamily="34" charset="0"/>
              </a:rPr>
              <a:t>3</a:t>
            </a:r>
            <a:endParaRPr lang="en-US" sz="1200" b="1" dirty="0">
              <a:latin typeface="Microsoft Sans Serif" pitchFamily="34" charset="0"/>
              <a:cs typeface="Microsoft Sans Serif" pitchFamily="34" charset="0"/>
            </a:endParaRPr>
          </a:p>
        </p:txBody>
      </p:sp>
      <p:sp>
        <p:nvSpPr>
          <p:cNvPr id="17" name="Oval 16"/>
          <p:cNvSpPr/>
          <p:nvPr/>
        </p:nvSpPr>
        <p:spPr>
          <a:xfrm>
            <a:off x="2971800" y="82296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latin typeface="Microsoft Sans Serif" pitchFamily="34" charset="0"/>
                <a:cs typeface="Microsoft Sans Serif" pitchFamily="34" charset="0"/>
              </a:rPr>
              <a:t>4</a:t>
            </a:r>
            <a:endParaRPr lang="en-US" sz="1200" b="1" dirty="0">
              <a:latin typeface="Microsoft Sans Serif" pitchFamily="34" charset="0"/>
              <a:cs typeface="Microsoft Sans Serif" pitchFamily="34" charset="0"/>
            </a:endParaRPr>
          </a:p>
        </p:txBody>
      </p:sp>
      <p:sp>
        <p:nvSpPr>
          <p:cNvPr id="18" name="Oval 17"/>
          <p:cNvSpPr/>
          <p:nvPr/>
        </p:nvSpPr>
        <p:spPr>
          <a:xfrm>
            <a:off x="3733800" y="82296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latin typeface="Microsoft Sans Serif" pitchFamily="34" charset="0"/>
                <a:cs typeface="Microsoft Sans Serif" pitchFamily="34" charset="0"/>
              </a:rPr>
              <a:t>5</a:t>
            </a:r>
            <a:endParaRPr lang="en-US" sz="1200" b="1" dirty="0">
              <a:latin typeface="Microsoft Sans Serif" pitchFamily="34" charset="0"/>
              <a:cs typeface="Microsoft Sans Serif" pitchFamily="34" charset="0"/>
            </a:endParaRPr>
          </a:p>
        </p:txBody>
      </p:sp>
      <p:pic>
        <p:nvPicPr>
          <p:cNvPr id="20" name="Picture 2" descr="C:\Users\lala\Desktop\DW\Untitled-3.png"/>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1" name="Rectangle 20"/>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2" name="Rectangle 21"/>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3" name="Rectangle 22"/>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4" name="Rectangle 23"/>
          <p:cNvSpPr/>
          <p:nvPr/>
        </p:nvSpPr>
        <p:spPr>
          <a:xfrm>
            <a:off x="6437375"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13</a:t>
            </a:r>
            <a:endParaRPr lang="en-US" sz="1000" b="1" dirty="0">
              <a:solidFill>
                <a:prstClr val="black"/>
              </a:solidFill>
              <a:latin typeface="Arial Narrow" pitchFamily="34" charset="0"/>
              <a:cs typeface="Arial" pitchFamily="34" charset="0"/>
            </a:endParaRPr>
          </a:p>
        </p:txBody>
      </p:sp>
    </p:spTree>
    <p:extLst>
      <p:ext uri="{BB962C8B-B14F-4D97-AF65-F5344CB8AC3E}">
        <p14:creationId xmlns:p14="http://schemas.microsoft.com/office/powerpoint/2010/main" val="34201941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842" t="647" r="7318" b="7004"/>
          <a:stretch/>
        </p:blipFill>
        <p:spPr bwMode="auto">
          <a:xfrm>
            <a:off x="493573" y="4495801"/>
            <a:ext cx="5050214" cy="403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318727" y="2365702"/>
            <a:ext cx="7032094" cy="2386177"/>
          </a:xfrm>
          <a:prstGeom prst="rect">
            <a:avLst/>
          </a:prstGeom>
          <a:noFill/>
        </p:spPr>
        <p:txBody>
          <a:bodyPr wrap="square" lIns="188860" tIns="94430" rIns="188860" bIns="94430" rtlCol="0">
            <a:spAutoFit/>
          </a:bodyPr>
          <a:lstStyle/>
          <a:p>
            <a:pPr>
              <a:spcBef>
                <a:spcPts val="413"/>
              </a:spcBef>
            </a:pPr>
            <a:r>
              <a:rPr lang="en-US" sz="1600" b="1" spc="200" dirty="0">
                <a:solidFill>
                  <a:prstClr val="black"/>
                </a:solidFill>
                <a:latin typeface="Microsoft Sans Serif" pitchFamily="34" charset="0"/>
                <a:cs typeface="Microsoft Sans Serif" pitchFamily="34" charset="0"/>
              </a:rPr>
              <a:t>Using IP Finder Software </a:t>
            </a:r>
          </a:p>
          <a:p>
            <a:pPr>
              <a:spcBef>
                <a:spcPts val="413"/>
              </a:spcBef>
            </a:pPr>
            <a:r>
              <a:rPr lang="en-US" sz="1000" spc="200" dirty="0" smtClean="0">
                <a:latin typeface="Arial" pitchFamily="34" charset="0"/>
                <a:cs typeface="Arial" pitchFamily="34" charset="0"/>
              </a:rPr>
              <a:t/>
            </a:r>
            <a:br>
              <a:rPr lang="en-US" sz="1000" spc="200" dirty="0" smtClean="0">
                <a:latin typeface="Arial" pitchFamily="34" charset="0"/>
                <a:cs typeface="Arial" pitchFamily="34" charset="0"/>
              </a:rPr>
            </a:br>
            <a:r>
              <a:rPr lang="en-US" sz="1000" i="1" dirty="0">
                <a:latin typeface="Arial" pitchFamily="34" charset="0"/>
                <a:cs typeface="Arial" pitchFamily="34" charset="0"/>
              </a:rPr>
              <a:t>Use IP Finder to set the connection type and the IP address information for your MEGAPIX camera.</a:t>
            </a:r>
          </a:p>
          <a:p>
            <a:pPr marL="342900" indent="-342900">
              <a:spcBef>
                <a:spcPts val="413"/>
              </a:spcBef>
              <a:buAutoNum type="arabicPeriod"/>
            </a:pPr>
            <a:r>
              <a:rPr lang="en-US" sz="1000" b="1" dirty="0" smtClean="0">
                <a:latin typeface="Arial" pitchFamily="34" charset="0"/>
                <a:cs typeface="Arial" pitchFamily="34" charset="0"/>
              </a:rPr>
              <a:t>DHCP</a:t>
            </a:r>
            <a:r>
              <a:rPr lang="en-US" sz="1000" dirty="0" smtClean="0">
                <a:latin typeface="Arial" pitchFamily="34" charset="0"/>
                <a:cs typeface="Arial" pitchFamily="34" charset="0"/>
              </a:rPr>
              <a:t>: Select DHCP to access the camera within the same internal network. For further explanation on DHCP, please see PAGE 15. </a:t>
            </a:r>
            <a:endParaRPr lang="en-US" sz="1000" dirty="0">
              <a:latin typeface="Arial" pitchFamily="34" charset="0"/>
              <a:cs typeface="Arial" pitchFamily="34" charset="0"/>
            </a:endParaRPr>
          </a:p>
          <a:p>
            <a:pPr marL="342900" indent="-342900">
              <a:spcBef>
                <a:spcPts val="413"/>
              </a:spcBef>
              <a:buFontTx/>
              <a:buAutoNum type="arabicPeriod"/>
            </a:pPr>
            <a:r>
              <a:rPr lang="en-US" sz="1000" b="1" dirty="0" smtClean="0">
                <a:latin typeface="Arial" pitchFamily="34" charset="0"/>
                <a:cs typeface="Arial" pitchFamily="34" charset="0"/>
              </a:rPr>
              <a:t>Static IP</a:t>
            </a:r>
            <a:r>
              <a:rPr lang="en-US" sz="1000" dirty="0" smtClean="0">
                <a:latin typeface="Arial" pitchFamily="34" charset="0"/>
                <a:cs typeface="Arial" pitchFamily="34" charset="0"/>
              </a:rPr>
              <a:t>: Select Static to connect to the camera from an external network</a:t>
            </a:r>
            <a:r>
              <a:rPr lang="en-US" sz="1000" dirty="0">
                <a:latin typeface="Arial" pitchFamily="34" charset="0"/>
                <a:cs typeface="Arial" pitchFamily="34" charset="0"/>
              </a:rPr>
              <a:t>. For further explanation on </a:t>
            </a:r>
            <a:r>
              <a:rPr lang="en-US" sz="1000" dirty="0" smtClean="0">
                <a:latin typeface="Arial" pitchFamily="34" charset="0"/>
                <a:cs typeface="Arial" pitchFamily="34" charset="0"/>
              </a:rPr>
              <a:t>Static, </a:t>
            </a:r>
            <a:r>
              <a:rPr lang="en-US" sz="1000" dirty="0">
                <a:latin typeface="Arial" pitchFamily="34" charset="0"/>
                <a:cs typeface="Arial" pitchFamily="34" charset="0"/>
              </a:rPr>
              <a:t>please see PAGE 15. </a:t>
            </a:r>
            <a:r>
              <a:rPr lang="en-US" sz="1000" dirty="0" smtClean="0">
                <a:latin typeface="Arial" pitchFamily="34" charset="0"/>
                <a:cs typeface="Arial" pitchFamily="34" charset="0"/>
              </a:rPr>
              <a:t> </a:t>
            </a:r>
          </a:p>
          <a:p>
            <a:pPr marL="342900" indent="-342900">
              <a:spcBef>
                <a:spcPts val="413"/>
              </a:spcBef>
              <a:buFontTx/>
              <a:buAutoNum type="arabicPeriod"/>
            </a:pPr>
            <a:r>
              <a:rPr lang="en-US" sz="1000" b="1" dirty="0" smtClean="0">
                <a:latin typeface="Arial" pitchFamily="34" charset="0"/>
                <a:cs typeface="Arial" pitchFamily="34" charset="0"/>
              </a:rPr>
              <a:t>Use DDNS</a:t>
            </a:r>
            <a:r>
              <a:rPr lang="en-US" sz="1000" dirty="0" smtClean="0">
                <a:latin typeface="Arial" pitchFamily="34" charset="0"/>
                <a:cs typeface="Arial" pitchFamily="34" charset="0"/>
              </a:rPr>
              <a:t>: Check this option to use DDNS service. </a:t>
            </a:r>
            <a:r>
              <a:rPr lang="en-US" sz="1000" dirty="0">
                <a:latin typeface="Arial" pitchFamily="34" charset="0"/>
                <a:cs typeface="Arial" pitchFamily="34" charset="0"/>
              </a:rPr>
              <a:t>For further explanation on </a:t>
            </a:r>
            <a:r>
              <a:rPr lang="en-US" sz="1000" dirty="0" smtClean="0">
                <a:latin typeface="Arial" pitchFamily="34" charset="0"/>
                <a:cs typeface="Arial" pitchFamily="34" charset="0"/>
              </a:rPr>
              <a:t>DDNS, </a:t>
            </a:r>
            <a:r>
              <a:rPr lang="en-US" sz="1000" dirty="0">
                <a:latin typeface="Arial" pitchFamily="34" charset="0"/>
                <a:cs typeface="Arial" pitchFamily="34" charset="0"/>
              </a:rPr>
              <a:t>please see PAGE 15. </a:t>
            </a:r>
            <a:endParaRPr lang="en-US" sz="1000" dirty="0" smtClean="0">
              <a:latin typeface="Arial" pitchFamily="34" charset="0"/>
              <a:cs typeface="Arial" pitchFamily="34" charset="0"/>
            </a:endParaRPr>
          </a:p>
          <a:p>
            <a:pPr marL="342900" indent="-342900">
              <a:spcBef>
                <a:spcPts val="413"/>
              </a:spcBef>
              <a:buAutoNum type="arabicPeriod"/>
            </a:pPr>
            <a:r>
              <a:rPr lang="en-US" sz="1000" b="1" dirty="0" smtClean="0">
                <a:latin typeface="Arial" pitchFamily="34" charset="0"/>
                <a:cs typeface="Arial" pitchFamily="34" charset="0"/>
              </a:rPr>
              <a:t>Port</a:t>
            </a:r>
            <a:r>
              <a:rPr lang="en-US" sz="1000" dirty="0" smtClean="0">
                <a:latin typeface="Arial" pitchFamily="34" charset="0"/>
                <a:cs typeface="Arial" pitchFamily="34" charset="0"/>
              </a:rPr>
              <a:t>: Displays the port numbers that are required for communication. User can use IP Finder to change other basic settings for your MEGAPIX camera. </a:t>
            </a:r>
            <a:br>
              <a:rPr lang="en-US" sz="1000" dirty="0" smtClean="0">
                <a:latin typeface="Arial" pitchFamily="34" charset="0"/>
                <a:cs typeface="Arial" pitchFamily="34" charset="0"/>
              </a:rPr>
            </a:br>
            <a:r>
              <a:rPr lang="en-US" sz="1000" dirty="0" smtClean="0">
                <a:latin typeface="Arial" pitchFamily="34" charset="0"/>
                <a:cs typeface="Arial" pitchFamily="34" charset="0"/>
              </a:rPr>
              <a:t>(The menu will be different depending on the model.)</a:t>
            </a:r>
            <a:br>
              <a:rPr lang="en-US" sz="1000" dirty="0" smtClean="0">
                <a:latin typeface="Arial" pitchFamily="34" charset="0"/>
                <a:cs typeface="Arial" pitchFamily="34" charset="0"/>
              </a:rPr>
            </a:br>
            <a:endParaRPr lang="en-US" sz="1000" dirty="0" smtClean="0">
              <a:latin typeface="Arial" pitchFamily="34" charset="0"/>
              <a:cs typeface="Arial" pitchFamily="34" charset="0"/>
            </a:endParaRPr>
          </a:p>
        </p:txBody>
      </p:sp>
      <p:sp>
        <p:nvSpPr>
          <p:cNvPr id="8" name="Rectangle 7"/>
          <p:cNvSpPr/>
          <p:nvPr/>
        </p:nvSpPr>
        <p:spPr>
          <a:xfrm>
            <a:off x="780492"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14</a:t>
            </a:r>
            <a:endParaRPr lang="en-US" sz="1000" b="1" dirty="0">
              <a:solidFill>
                <a:prstClr val="black"/>
              </a:solidFill>
              <a:latin typeface="Arial Narrow" pitchFamily="34" charset="0"/>
              <a:cs typeface="Arial" pitchFamily="34" charset="0"/>
            </a:endParaRPr>
          </a:p>
        </p:txBody>
      </p:sp>
      <p:sp>
        <p:nvSpPr>
          <p:cNvPr id="9" name="Rectangle 8"/>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0" name="Rectangle 9"/>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1" name="Rectangle 10"/>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2" name="TextBox 11"/>
          <p:cNvSpPr txBox="1"/>
          <p:nvPr/>
        </p:nvSpPr>
        <p:spPr>
          <a:xfrm>
            <a:off x="318729" y="1679160"/>
            <a:ext cx="6844071" cy="513870"/>
          </a:xfrm>
          <a:prstGeom prst="rect">
            <a:avLst/>
          </a:prstGeom>
          <a:noFill/>
        </p:spPr>
        <p:txBody>
          <a:bodyPr wrap="square" lIns="188860" tIns="94430" rIns="188860" bIns="94430" rtlCol="0">
            <a:spAutoFit/>
          </a:bodyPr>
          <a:lstStyle/>
          <a:p>
            <a:r>
              <a:rPr lang="en-US" b="1" dirty="0">
                <a:latin typeface="Microsoft Sans Serif" pitchFamily="34" charset="0"/>
                <a:cs typeface="Microsoft Sans Serif" pitchFamily="34" charset="0"/>
              </a:rPr>
              <a:t>IP FINDER SOFTWARE*</a:t>
            </a:r>
          </a:p>
        </p:txBody>
      </p:sp>
      <p:sp>
        <p:nvSpPr>
          <p:cNvPr id="2" name="Rounded Rectangle 1"/>
          <p:cNvSpPr/>
          <p:nvPr/>
        </p:nvSpPr>
        <p:spPr>
          <a:xfrm>
            <a:off x="457200" y="8650393"/>
            <a:ext cx="6857248" cy="493607"/>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800" b="1" dirty="0" smtClean="0">
                <a:latin typeface="Microsoft Sans Serif" pitchFamily="34" charset="0"/>
                <a:cs typeface="Microsoft Sans Serif" pitchFamily="34" charset="0"/>
              </a:rPr>
              <a:t>*If you decide to change the camera’s IP, make sure to write down the camera’s MAC Address for identification in the future. </a:t>
            </a:r>
            <a:endParaRPr lang="en-US" sz="800" b="1" dirty="0">
              <a:latin typeface="Microsoft Sans Serif" pitchFamily="34" charset="0"/>
              <a:cs typeface="Microsoft Sans Serif" pitchFamily="34" charset="0"/>
            </a:endParaRPr>
          </a:p>
        </p:txBody>
      </p:sp>
      <p:sp>
        <p:nvSpPr>
          <p:cNvPr id="14" name="Oval 13"/>
          <p:cNvSpPr/>
          <p:nvPr/>
        </p:nvSpPr>
        <p:spPr>
          <a:xfrm>
            <a:off x="1143000" y="56388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latin typeface="Microsoft Sans Serif" pitchFamily="34" charset="0"/>
                <a:cs typeface="Microsoft Sans Serif" pitchFamily="34" charset="0"/>
              </a:rPr>
              <a:t>1</a:t>
            </a:r>
            <a:endParaRPr lang="en-US" sz="1200" b="1" dirty="0">
              <a:latin typeface="Microsoft Sans Serif" pitchFamily="34" charset="0"/>
              <a:cs typeface="Microsoft Sans Serif" pitchFamily="34" charset="0"/>
            </a:endParaRPr>
          </a:p>
        </p:txBody>
      </p:sp>
      <p:sp>
        <p:nvSpPr>
          <p:cNvPr id="15" name="Oval 14"/>
          <p:cNvSpPr/>
          <p:nvPr/>
        </p:nvSpPr>
        <p:spPr>
          <a:xfrm>
            <a:off x="1143000" y="6477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latin typeface="Microsoft Sans Serif" pitchFamily="34" charset="0"/>
                <a:cs typeface="Microsoft Sans Serif" pitchFamily="34" charset="0"/>
              </a:rPr>
              <a:t>2</a:t>
            </a:r>
            <a:endParaRPr lang="en-US" sz="1200" b="1" dirty="0">
              <a:latin typeface="Microsoft Sans Serif" pitchFamily="34" charset="0"/>
              <a:cs typeface="Microsoft Sans Serif" pitchFamily="34" charset="0"/>
            </a:endParaRPr>
          </a:p>
        </p:txBody>
      </p:sp>
      <p:sp>
        <p:nvSpPr>
          <p:cNvPr id="16" name="Oval 15"/>
          <p:cNvSpPr/>
          <p:nvPr/>
        </p:nvSpPr>
        <p:spPr>
          <a:xfrm>
            <a:off x="3886200" y="56388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latin typeface="Microsoft Sans Serif" pitchFamily="34" charset="0"/>
                <a:cs typeface="Microsoft Sans Serif" pitchFamily="34" charset="0"/>
              </a:rPr>
              <a:t>3</a:t>
            </a:r>
            <a:endParaRPr lang="en-US" sz="1200" b="1" dirty="0">
              <a:latin typeface="Microsoft Sans Serif" pitchFamily="34" charset="0"/>
              <a:cs typeface="Microsoft Sans Serif" pitchFamily="34" charset="0"/>
            </a:endParaRPr>
          </a:p>
        </p:txBody>
      </p:sp>
      <p:sp>
        <p:nvSpPr>
          <p:cNvPr id="17" name="Oval 16"/>
          <p:cNvSpPr/>
          <p:nvPr/>
        </p:nvSpPr>
        <p:spPr>
          <a:xfrm>
            <a:off x="3886200" y="6477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latin typeface="Microsoft Sans Serif" pitchFamily="34" charset="0"/>
                <a:cs typeface="Microsoft Sans Serif" pitchFamily="34" charset="0"/>
              </a:rPr>
              <a:t>4</a:t>
            </a:r>
            <a:endParaRPr lang="en-US" sz="1200" b="1" dirty="0">
              <a:latin typeface="Microsoft Sans Serif" pitchFamily="34" charset="0"/>
              <a:cs typeface="Microsoft Sans Serif" pitchFamily="34" charset="0"/>
            </a:endParaRPr>
          </a:p>
        </p:txBody>
      </p:sp>
    </p:spTree>
    <p:extLst>
      <p:ext uri="{BB962C8B-B14F-4D97-AF65-F5344CB8AC3E}">
        <p14:creationId xmlns:p14="http://schemas.microsoft.com/office/powerpoint/2010/main" val="20298772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18727" y="2365702"/>
            <a:ext cx="7032094" cy="4981759"/>
          </a:xfrm>
          <a:prstGeom prst="rect">
            <a:avLst/>
          </a:prstGeom>
          <a:noFill/>
        </p:spPr>
        <p:txBody>
          <a:bodyPr wrap="square" lIns="188860" tIns="94430" rIns="188860" bIns="94430" rtlCol="0">
            <a:spAutoFit/>
          </a:bodyPr>
          <a:lstStyle/>
          <a:p>
            <a:pPr>
              <a:spcBef>
                <a:spcPts val="413"/>
              </a:spcBef>
            </a:pPr>
            <a:r>
              <a:rPr lang="en-US" sz="1200" b="1" spc="200" dirty="0" smtClean="0">
                <a:latin typeface="Microsoft Sans Serif" pitchFamily="34" charset="0"/>
                <a:cs typeface="Microsoft Sans Serif" pitchFamily="34" charset="0"/>
              </a:rPr>
              <a:t>DHCP </a:t>
            </a:r>
          </a:p>
          <a:p>
            <a:pPr>
              <a:spcBef>
                <a:spcPts val="413"/>
              </a:spcBef>
            </a:pPr>
            <a:r>
              <a:rPr lang="en-US" sz="1000" i="1" dirty="0" smtClean="0">
                <a:latin typeface="Arial" pitchFamily="34" charset="0"/>
                <a:cs typeface="Arial" pitchFamily="34" charset="0"/>
              </a:rPr>
              <a:t>The Dynamic Host Configuration Protocol (DHCP) is a network configuration protocol that allows a device to configure automatically according to the network it is connected to. </a:t>
            </a:r>
          </a:p>
          <a:p>
            <a:pPr>
              <a:spcBef>
                <a:spcPts val="413"/>
              </a:spcBef>
            </a:pPr>
            <a:r>
              <a:rPr lang="en-US" sz="1000" i="1" dirty="0" smtClean="0">
                <a:latin typeface="Arial" pitchFamily="34" charset="0"/>
                <a:cs typeface="Arial" pitchFamily="34" charset="0"/>
              </a:rPr>
              <a:t>If your network supports DHCP and your MEGAPIX camera is set to DHCP, IP Finder will automatically find and set your MEGAPIX camera to correspond with  your network requirements. </a:t>
            </a:r>
          </a:p>
          <a:p>
            <a:pPr>
              <a:spcBef>
                <a:spcPts val="413"/>
              </a:spcBef>
            </a:pPr>
            <a:endParaRPr lang="en-US" sz="1000" dirty="0">
              <a:latin typeface="Arial" pitchFamily="34" charset="0"/>
              <a:cs typeface="Arial" pitchFamily="34" charset="0"/>
            </a:endParaRPr>
          </a:p>
          <a:p>
            <a:pPr>
              <a:spcBef>
                <a:spcPts val="413"/>
              </a:spcBef>
            </a:pPr>
            <a:r>
              <a:rPr lang="en-US" sz="1200" b="1" spc="200" dirty="0" smtClean="0">
                <a:latin typeface="Microsoft Sans Serif" pitchFamily="34" charset="0"/>
                <a:cs typeface="Microsoft Sans Serif" pitchFamily="34" charset="0"/>
              </a:rPr>
              <a:t>Static </a:t>
            </a:r>
          </a:p>
          <a:p>
            <a:pPr>
              <a:spcBef>
                <a:spcPts val="413"/>
              </a:spcBef>
            </a:pPr>
            <a:r>
              <a:rPr lang="en-US" sz="1000" i="1" dirty="0" smtClean="0">
                <a:latin typeface="Arial" pitchFamily="34" charset="0"/>
                <a:cs typeface="Arial" pitchFamily="34" charset="0"/>
              </a:rPr>
              <a:t>Static IP addresses are recommended when using a network that does not support DHCP or when setting your device to be accessed externally via the internet. If Static is selected, you must manually enter the correct network settings for your MEGAPIX camera. The settings will correspond with your network. To set your camera to a static IP address, we recommend that you (1) setup the camera to DHCP, (2) allow it to configure itself according to your network, and (3) change the settings to a static IP address. </a:t>
            </a:r>
          </a:p>
          <a:p>
            <a:pPr marL="342900" indent="-342900">
              <a:spcBef>
                <a:spcPts val="413"/>
              </a:spcBef>
              <a:buFont typeface="+mj-lt"/>
              <a:buAutoNum type="arabicPeriod"/>
            </a:pPr>
            <a:r>
              <a:rPr lang="en-US" sz="1000" dirty="0" smtClean="0">
                <a:latin typeface="Arial" pitchFamily="34" charset="0"/>
                <a:cs typeface="Arial" pitchFamily="34" charset="0"/>
              </a:rPr>
              <a:t>To set your MEGAPIX camera to Static, highlight the desired device from the search results list, and click on </a:t>
            </a:r>
            <a:r>
              <a:rPr lang="en-US" sz="1000" b="1" dirty="0" smtClean="0">
                <a:latin typeface="Arial" pitchFamily="34" charset="0"/>
                <a:cs typeface="Arial" pitchFamily="34" charset="0"/>
              </a:rPr>
              <a:t>Configuration</a:t>
            </a:r>
            <a:r>
              <a:rPr lang="en-US" sz="1000" dirty="0" smtClean="0">
                <a:latin typeface="Arial" pitchFamily="34" charset="0"/>
                <a:cs typeface="Arial" pitchFamily="34" charset="0"/>
              </a:rPr>
              <a:t>. In the “Network Configuration” window, make sure </a:t>
            </a:r>
            <a:r>
              <a:rPr lang="en-US" sz="1000" b="1" dirty="0" smtClean="0">
                <a:latin typeface="Arial" pitchFamily="34" charset="0"/>
                <a:cs typeface="Arial" pitchFamily="34" charset="0"/>
              </a:rPr>
              <a:t>Static</a:t>
            </a:r>
            <a:r>
              <a:rPr lang="en-US" sz="1000" dirty="0" smtClean="0">
                <a:latin typeface="Arial" pitchFamily="34" charset="0"/>
                <a:cs typeface="Arial" pitchFamily="34" charset="0"/>
              </a:rPr>
              <a:t> is selected. </a:t>
            </a:r>
          </a:p>
          <a:p>
            <a:pPr marL="342900" indent="-342900">
              <a:spcBef>
                <a:spcPts val="413"/>
              </a:spcBef>
              <a:buFont typeface="+mj-lt"/>
              <a:buAutoNum type="arabicPeriod"/>
            </a:pPr>
            <a:r>
              <a:rPr lang="en-US" sz="1000" dirty="0" smtClean="0">
                <a:latin typeface="Arial" pitchFamily="34" charset="0"/>
                <a:cs typeface="Arial" pitchFamily="34" charset="0"/>
              </a:rPr>
              <a:t>Enter the following information: </a:t>
            </a:r>
            <a:r>
              <a:rPr lang="en-US" sz="1000" b="1" dirty="0">
                <a:latin typeface="Arial" pitchFamily="34" charset="0"/>
                <a:cs typeface="Arial" pitchFamily="34" charset="0"/>
              </a:rPr>
              <a:t>IP Address</a:t>
            </a:r>
            <a:r>
              <a:rPr lang="en-US" sz="1000" dirty="0" smtClean="0">
                <a:latin typeface="Arial" pitchFamily="34" charset="0"/>
                <a:cs typeface="Arial" pitchFamily="34" charset="0"/>
              </a:rPr>
              <a:t>, </a:t>
            </a:r>
            <a:r>
              <a:rPr lang="en-US" sz="1000" b="1" dirty="0" err="1">
                <a:latin typeface="Arial" pitchFamily="34" charset="0"/>
                <a:cs typeface="Arial" pitchFamily="34" charset="0"/>
              </a:rPr>
              <a:t>Netmask</a:t>
            </a:r>
            <a:r>
              <a:rPr lang="en-US" sz="1000" dirty="0" smtClean="0">
                <a:latin typeface="Arial" pitchFamily="34" charset="0"/>
                <a:cs typeface="Arial" pitchFamily="34" charset="0"/>
              </a:rPr>
              <a:t>, </a:t>
            </a:r>
            <a:r>
              <a:rPr lang="en-US" sz="1000" b="1" dirty="0">
                <a:latin typeface="Arial" pitchFamily="34" charset="0"/>
                <a:cs typeface="Arial" pitchFamily="34" charset="0"/>
              </a:rPr>
              <a:t>Gateway</a:t>
            </a:r>
            <a:r>
              <a:rPr lang="en-US" sz="1000" dirty="0" smtClean="0">
                <a:latin typeface="Arial" pitchFamily="34" charset="0"/>
                <a:cs typeface="Arial" pitchFamily="34" charset="0"/>
              </a:rPr>
              <a:t>, and </a:t>
            </a:r>
            <a:r>
              <a:rPr lang="en-US" sz="1000" b="1" dirty="0">
                <a:latin typeface="Arial" pitchFamily="34" charset="0"/>
                <a:cs typeface="Arial" pitchFamily="34" charset="0"/>
              </a:rPr>
              <a:t>Preferred DNS</a:t>
            </a:r>
            <a:r>
              <a:rPr lang="en-US" sz="1000" dirty="0" smtClean="0">
                <a:latin typeface="Arial" pitchFamily="34" charset="0"/>
                <a:cs typeface="Arial" pitchFamily="34" charset="0"/>
              </a:rPr>
              <a:t>. </a:t>
            </a:r>
          </a:p>
          <a:p>
            <a:pPr marL="342900" indent="-342900">
              <a:spcBef>
                <a:spcPts val="413"/>
              </a:spcBef>
              <a:buFont typeface="+mj-lt"/>
              <a:buAutoNum type="arabicPeriod"/>
            </a:pPr>
            <a:r>
              <a:rPr lang="en-US" sz="1000" dirty="0" smtClean="0">
                <a:latin typeface="Arial" pitchFamily="34" charset="0"/>
                <a:cs typeface="Arial" pitchFamily="34" charset="0"/>
              </a:rPr>
              <a:t>Click </a:t>
            </a:r>
            <a:r>
              <a:rPr lang="en-US" sz="1000" b="1" dirty="0">
                <a:latin typeface="Arial" pitchFamily="34" charset="0"/>
                <a:cs typeface="Arial" pitchFamily="34" charset="0"/>
              </a:rPr>
              <a:t>Apply</a:t>
            </a:r>
            <a:r>
              <a:rPr lang="en-US" sz="1000" dirty="0" smtClean="0">
                <a:latin typeface="Arial" pitchFamily="34" charset="0"/>
                <a:cs typeface="Arial" pitchFamily="34" charset="0"/>
              </a:rPr>
              <a:t> and </a:t>
            </a:r>
            <a:r>
              <a:rPr lang="en-US" sz="1000" b="1" dirty="0">
                <a:latin typeface="Arial" pitchFamily="34" charset="0"/>
                <a:cs typeface="Arial" pitchFamily="34" charset="0"/>
              </a:rPr>
              <a:t>Reboot</a:t>
            </a:r>
            <a:r>
              <a:rPr lang="en-US" sz="1000" dirty="0" smtClean="0">
                <a:latin typeface="Arial" pitchFamily="34" charset="0"/>
                <a:cs typeface="Arial" pitchFamily="34" charset="0"/>
              </a:rPr>
              <a:t> to save all changes. </a:t>
            </a:r>
          </a:p>
          <a:p>
            <a:pPr>
              <a:spcBef>
                <a:spcPts val="413"/>
              </a:spcBef>
            </a:pPr>
            <a:endParaRPr lang="en-US" sz="1200" dirty="0">
              <a:latin typeface="Arial" pitchFamily="34" charset="0"/>
              <a:cs typeface="Arial" pitchFamily="34" charset="0"/>
            </a:endParaRPr>
          </a:p>
          <a:p>
            <a:pPr>
              <a:spcBef>
                <a:spcPts val="413"/>
              </a:spcBef>
            </a:pPr>
            <a:r>
              <a:rPr lang="en-US" sz="1200" b="1" spc="200" dirty="0" smtClean="0">
                <a:latin typeface="Microsoft Sans Serif" pitchFamily="34" charset="0"/>
                <a:cs typeface="Microsoft Sans Serif" pitchFamily="34" charset="0"/>
              </a:rPr>
              <a:t>DDNS</a:t>
            </a:r>
            <a:endParaRPr lang="en-US" sz="1200" b="1" spc="200" dirty="0">
              <a:latin typeface="Microsoft Sans Serif" pitchFamily="34" charset="0"/>
              <a:cs typeface="Microsoft Sans Serif" pitchFamily="34" charset="0"/>
            </a:endParaRPr>
          </a:p>
          <a:p>
            <a:pPr>
              <a:spcBef>
                <a:spcPts val="413"/>
              </a:spcBef>
            </a:pPr>
            <a:r>
              <a:rPr lang="en-US" sz="1000" i="1" dirty="0" smtClean="0">
                <a:latin typeface="Arial" pitchFamily="34" charset="0"/>
                <a:cs typeface="Arial" pitchFamily="34" charset="0"/>
              </a:rPr>
              <a:t>Dynamic Domain Name Server is a feature that allows you to use a specific URL instead of an IP address to access your MEGAPIX camera. This feature is optional. </a:t>
            </a:r>
            <a:r>
              <a:rPr lang="en-US" sz="1000" i="1" dirty="0">
                <a:latin typeface="Arial" pitchFamily="34" charset="0"/>
                <a:cs typeface="Arial" pitchFamily="34" charset="0"/>
              </a:rPr>
              <a:t>I</a:t>
            </a:r>
            <a:r>
              <a:rPr lang="en-US" sz="1000" i="1" dirty="0" smtClean="0">
                <a:latin typeface="Arial" pitchFamily="34" charset="0"/>
                <a:cs typeface="Arial" pitchFamily="34" charset="0"/>
              </a:rPr>
              <a:t>t may require a subscription and fee. </a:t>
            </a:r>
          </a:p>
          <a:p>
            <a:pPr marL="342900" indent="-342900">
              <a:spcBef>
                <a:spcPts val="413"/>
              </a:spcBef>
              <a:buFont typeface="+mj-lt"/>
              <a:buAutoNum type="arabicPeriod"/>
            </a:pPr>
            <a:r>
              <a:rPr lang="en-US" sz="1000" dirty="0" smtClean="0">
                <a:latin typeface="Arial" pitchFamily="34" charset="0"/>
                <a:cs typeface="Arial" pitchFamily="34" charset="0"/>
              </a:rPr>
              <a:t>To use the DDNS feature, check the box next to </a:t>
            </a:r>
            <a:r>
              <a:rPr lang="en-US" sz="1000" b="1" dirty="0">
                <a:latin typeface="Arial" pitchFamily="34" charset="0"/>
                <a:cs typeface="Arial" pitchFamily="34" charset="0"/>
              </a:rPr>
              <a:t>Use DDNS</a:t>
            </a:r>
            <a:r>
              <a:rPr lang="en-US" sz="1000" dirty="0" smtClean="0">
                <a:latin typeface="Arial" pitchFamily="34" charset="0"/>
                <a:cs typeface="Arial" pitchFamily="34" charset="0"/>
              </a:rPr>
              <a:t>. </a:t>
            </a:r>
            <a:endParaRPr lang="en-US" sz="1000" dirty="0">
              <a:latin typeface="Arial" pitchFamily="34" charset="0"/>
              <a:cs typeface="Arial" pitchFamily="34" charset="0"/>
            </a:endParaRPr>
          </a:p>
          <a:p>
            <a:pPr marL="342900" indent="-342900">
              <a:spcBef>
                <a:spcPts val="413"/>
              </a:spcBef>
              <a:buFont typeface="+mj-lt"/>
              <a:buAutoNum type="arabicPeriod"/>
            </a:pPr>
            <a:r>
              <a:rPr lang="en-US" sz="1000" dirty="0" smtClean="0">
                <a:latin typeface="Arial" pitchFamily="34" charset="0"/>
                <a:cs typeface="Arial" pitchFamily="34" charset="0"/>
              </a:rPr>
              <a:t>Select the server you wish to use. *Some servers may require a subscription and fee. </a:t>
            </a:r>
          </a:p>
          <a:p>
            <a:pPr marL="342900" indent="-342900">
              <a:spcBef>
                <a:spcPts val="413"/>
              </a:spcBef>
              <a:buFont typeface="+mj-lt"/>
              <a:buAutoNum type="arabicPeriod"/>
            </a:pPr>
            <a:r>
              <a:rPr lang="en-US" sz="1000" dirty="0" smtClean="0">
                <a:latin typeface="Arial" pitchFamily="34" charset="0"/>
                <a:cs typeface="Arial" pitchFamily="34" charset="0"/>
              </a:rPr>
              <a:t>If applicable, enter the </a:t>
            </a:r>
            <a:r>
              <a:rPr lang="en-US" sz="1000" b="1" dirty="0">
                <a:latin typeface="Arial" pitchFamily="34" charset="0"/>
                <a:cs typeface="Arial" pitchFamily="34" charset="0"/>
              </a:rPr>
              <a:t>User ID </a:t>
            </a:r>
            <a:r>
              <a:rPr lang="en-US" sz="1000" dirty="0" smtClean="0">
                <a:latin typeface="Arial" pitchFamily="34" charset="0"/>
                <a:cs typeface="Arial" pitchFamily="34" charset="0"/>
              </a:rPr>
              <a:t>and </a:t>
            </a:r>
            <a:r>
              <a:rPr lang="en-US" sz="1000" b="1" dirty="0">
                <a:latin typeface="Arial" pitchFamily="34" charset="0"/>
                <a:cs typeface="Arial" pitchFamily="34" charset="0"/>
              </a:rPr>
              <a:t>Password</a:t>
            </a:r>
            <a:r>
              <a:rPr lang="en-US" sz="1000" dirty="0" smtClean="0">
                <a:latin typeface="Arial" pitchFamily="34" charset="0"/>
                <a:cs typeface="Arial" pitchFamily="34" charset="0"/>
              </a:rPr>
              <a:t>. </a:t>
            </a:r>
          </a:p>
          <a:p>
            <a:pPr marL="342900" indent="-342900">
              <a:spcBef>
                <a:spcPts val="413"/>
              </a:spcBef>
              <a:buFont typeface="+mj-lt"/>
              <a:buAutoNum type="arabicPeriod"/>
            </a:pPr>
            <a:r>
              <a:rPr lang="en-US" sz="1000" dirty="0" smtClean="0">
                <a:latin typeface="Arial" pitchFamily="34" charset="0"/>
                <a:cs typeface="Arial" pitchFamily="34" charset="0"/>
              </a:rPr>
              <a:t>Click </a:t>
            </a:r>
            <a:r>
              <a:rPr lang="en-US" sz="1000" b="1" dirty="0">
                <a:latin typeface="Arial" pitchFamily="34" charset="0"/>
                <a:cs typeface="Arial" pitchFamily="34" charset="0"/>
              </a:rPr>
              <a:t>Apply</a:t>
            </a:r>
            <a:r>
              <a:rPr lang="en-US" sz="1000" dirty="0" smtClean="0">
                <a:latin typeface="Arial" pitchFamily="34" charset="0"/>
                <a:cs typeface="Arial" pitchFamily="34" charset="0"/>
              </a:rPr>
              <a:t> and </a:t>
            </a:r>
            <a:r>
              <a:rPr lang="en-US" sz="1000" b="1" dirty="0" smtClean="0">
                <a:latin typeface="Arial" pitchFamily="34" charset="0"/>
                <a:cs typeface="Arial" pitchFamily="34" charset="0"/>
              </a:rPr>
              <a:t>Reboot</a:t>
            </a:r>
            <a:r>
              <a:rPr lang="en-US" sz="1000" dirty="0" smtClean="0">
                <a:latin typeface="Arial" pitchFamily="34" charset="0"/>
                <a:cs typeface="Arial" pitchFamily="34" charset="0"/>
              </a:rPr>
              <a:t> to save all changes. </a:t>
            </a:r>
          </a:p>
          <a:p>
            <a:pPr>
              <a:spcBef>
                <a:spcPts val="413"/>
              </a:spcBef>
            </a:pPr>
            <a:endParaRPr lang="en-US" sz="1000" dirty="0" smtClean="0">
              <a:latin typeface="Arial" pitchFamily="34" charset="0"/>
              <a:cs typeface="Arial" pitchFamily="34" charset="0"/>
            </a:endParaRPr>
          </a:p>
        </p:txBody>
      </p:sp>
      <p:sp>
        <p:nvSpPr>
          <p:cNvPr id="12" name="TextBox 11"/>
          <p:cNvSpPr txBox="1"/>
          <p:nvPr/>
        </p:nvSpPr>
        <p:spPr>
          <a:xfrm>
            <a:off x="318729" y="1679160"/>
            <a:ext cx="6844071" cy="513870"/>
          </a:xfrm>
          <a:prstGeom prst="rect">
            <a:avLst/>
          </a:prstGeom>
          <a:noFill/>
        </p:spPr>
        <p:txBody>
          <a:bodyPr wrap="square" lIns="188860" tIns="94430" rIns="188860" bIns="94430" rtlCol="0">
            <a:spAutoFit/>
          </a:bodyPr>
          <a:lstStyle/>
          <a:p>
            <a:r>
              <a:rPr lang="en-US" b="1" dirty="0">
                <a:latin typeface="Microsoft Sans Serif" pitchFamily="34" charset="0"/>
                <a:cs typeface="Microsoft Sans Serif" pitchFamily="34" charset="0"/>
              </a:rPr>
              <a:t>IP FINDER SOFTWARE*</a:t>
            </a:r>
          </a:p>
        </p:txBody>
      </p:sp>
      <p:pic>
        <p:nvPicPr>
          <p:cNvPr id="13" name="Picture 2" descr="C:\Users\lala\Desktop\DW\Untitled-3.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13"/>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5" name="Rectangle 14"/>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6" name="Rectangle 15"/>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7" name="Rectangle 16"/>
          <p:cNvSpPr/>
          <p:nvPr/>
        </p:nvSpPr>
        <p:spPr>
          <a:xfrm>
            <a:off x="6437375"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15</a:t>
            </a:r>
            <a:endParaRPr lang="en-US" sz="1000" b="1" dirty="0">
              <a:solidFill>
                <a:prstClr val="black"/>
              </a:solidFill>
              <a:latin typeface="Arial Narrow" pitchFamily="34" charset="0"/>
              <a:cs typeface="Arial" pitchFamily="34" charset="0"/>
            </a:endParaRPr>
          </a:p>
        </p:txBody>
      </p:sp>
    </p:spTree>
    <p:extLst>
      <p:ext uri="{BB962C8B-B14F-4D97-AF65-F5344CB8AC3E}">
        <p14:creationId xmlns:p14="http://schemas.microsoft.com/office/powerpoint/2010/main" val="25631287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18727" y="2365702"/>
            <a:ext cx="7032094" cy="5515239"/>
          </a:xfrm>
          <a:prstGeom prst="rect">
            <a:avLst/>
          </a:prstGeom>
          <a:noFill/>
        </p:spPr>
        <p:txBody>
          <a:bodyPr wrap="square" lIns="188860" tIns="94430" rIns="188860" bIns="94430" rtlCol="0">
            <a:spAutoFit/>
          </a:bodyPr>
          <a:lstStyle/>
          <a:p>
            <a:pPr>
              <a:spcBef>
                <a:spcPts val="413"/>
              </a:spcBef>
            </a:pPr>
            <a:r>
              <a:rPr lang="en-US" sz="1600" b="1" spc="200" dirty="0">
                <a:solidFill>
                  <a:prstClr val="black"/>
                </a:solidFill>
                <a:latin typeface="Microsoft Sans Serif" pitchFamily="34" charset="0"/>
                <a:cs typeface="Microsoft Sans Serif" pitchFamily="34" charset="0"/>
              </a:rPr>
              <a:t>Resetting the Camera</a:t>
            </a:r>
          </a:p>
          <a:p>
            <a:pPr>
              <a:spcBef>
                <a:spcPts val="413"/>
              </a:spcBef>
            </a:pPr>
            <a:r>
              <a:rPr lang="en-US" sz="1200" spc="200" dirty="0" smtClean="0">
                <a:latin typeface="Microsoft Sans Serif" pitchFamily="34" charset="0"/>
                <a:cs typeface="Microsoft Sans Serif" pitchFamily="34" charset="0"/>
              </a:rPr>
              <a:t>Hold down SW4 and press SW4 to initialize all environmental variables to factory default. Previous setup (IP default, time, </a:t>
            </a:r>
            <a:r>
              <a:rPr lang="en-US" sz="1200" spc="200" dirty="0" err="1" smtClean="0">
                <a:latin typeface="Microsoft Sans Serif" pitchFamily="34" charset="0"/>
                <a:cs typeface="Microsoft Sans Serif" pitchFamily="34" charset="0"/>
              </a:rPr>
              <a:t>etc</a:t>
            </a:r>
            <a:r>
              <a:rPr lang="en-US" sz="1200" spc="200" dirty="0" smtClean="0">
                <a:latin typeface="Microsoft Sans Serif" pitchFamily="34" charset="0"/>
                <a:cs typeface="Microsoft Sans Serif" pitchFamily="34" charset="0"/>
              </a:rPr>
              <a:t>) will be deleted. If a system’s IP address is lost, reset the camera back to factory default.</a:t>
            </a:r>
            <a:r>
              <a:rPr lang="en-US" sz="1400" spc="200" dirty="0" smtClean="0">
                <a:latin typeface="Arial" pitchFamily="34" charset="0"/>
                <a:cs typeface="Arial" pitchFamily="34" charset="0"/>
              </a:rPr>
              <a:t/>
            </a:r>
            <a:br>
              <a:rPr lang="en-US" sz="1400" spc="200" dirty="0" smtClean="0">
                <a:latin typeface="Arial" pitchFamily="34" charset="0"/>
                <a:cs typeface="Arial" pitchFamily="34" charset="0"/>
              </a:rPr>
            </a:br>
            <a:endParaRPr lang="en-US" sz="1200" spc="200" dirty="0" smtClean="0">
              <a:latin typeface="Arial" pitchFamily="34" charset="0"/>
              <a:cs typeface="Arial" pitchFamily="34" charset="0"/>
            </a:endParaRPr>
          </a:p>
          <a:p>
            <a:pPr>
              <a:spcBef>
                <a:spcPts val="413"/>
              </a:spcBef>
            </a:pPr>
            <a:r>
              <a:rPr lang="en-US" sz="1000" dirty="0" smtClean="0">
                <a:latin typeface="Arial" pitchFamily="34" charset="0"/>
                <a:cs typeface="Arial" pitchFamily="34" charset="0"/>
              </a:rPr>
              <a:t>The following are the default network settings.</a:t>
            </a:r>
          </a:p>
          <a:p>
            <a:pPr>
              <a:spcBef>
                <a:spcPts val="413"/>
              </a:spcBef>
            </a:pPr>
            <a:endParaRPr lang="en-US" sz="1000" dirty="0">
              <a:latin typeface="Arial" pitchFamily="34" charset="0"/>
              <a:cs typeface="Arial" pitchFamily="34" charset="0"/>
            </a:endParaRPr>
          </a:p>
          <a:p>
            <a:pPr>
              <a:spcBef>
                <a:spcPts val="413"/>
              </a:spcBef>
            </a:pPr>
            <a:endParaRPr lang="en-US" sz="1000" dirty="0" smtClean="0">
              <a:latin typeface="Arial" pitchFamily="34" charset="0"/>
              <a:cs typeface="Arial" pitchFamily="34" charset="0"/>
            </a:endParaRPr>
          </a:p>
          <a:p>
            <a:pPr>
              <a:spcBef>
                <a:spcPts val="413"/>
              </a:spcBef>
            </a:pPr>
            <a:endParaRPr lang="en-US" sz="1000" dirty="0">
              <a:latin typeface="Arial" pitchFamily="34" charset="0"/>
              <a:cs typeface="Arial" pitchFamily="34" charset="0"/>
            </a:endParaRPr>
          </a:p>
          <a:p>
            <a:pPr>
              <a:spcBef>
                <a:spcPts val="413"/>
              </a:spcBef>
            </a:pPr>
            <a:endParaRPr lang="en-US" sz="1000" dirty="0" smtClean="0">
              <a:latin typeface="Arial" pitchFamily="34" charset="0"/>
              <a:cs typeface="Arial" pitchFamily="34" charset="0"/>
            </a:endParaRPr>
          </a:p>
          <a:p>
            <a:pPr>
              <a:spcBef>
                <a:spcPts val="413"/>
              </a:spcBef>
            </a:pPr>
            <a:endParaRPr lang="en-US" sz="1000" dirty="0">
              <a:latin typeface="Arial" pitchFamily="34" charset="0"/>
              <a:cs typeface="Arial" pitchFamily="34" charset="0"/>
            </a:endParaRPr>
          </a:p>
          <a:p>
            <a:pPr>
              <a:spcBef>
                <a:spcPts val="413"/>
              </a:spcBef>
            </a:pPr>
            <a:endParaRPr lang="en-US" sz="1000" dirty="0" smtClean="0">
              <a:latin typeface="Arial" pitchFamily="34" charset="0"/>
              <a:cs typeface="Arial" pitchFamily="34" charset="0"/>
            </a:endParaRPr>
          </a:p>
          <a:p>
            <a:pPr>
              <a:spcBef>
                <a:spcPts val="413"/>
              </a:spcBef>
            </a:pPr>
            <a:endParaRPr lang="en-US" sz="1000" dirty="0">
              <a:latin typeface="Arial" pitchFamily="34" charset="0"/>
              <a:cs typeface="Arial" pitchFamily="34" charset="0"/>
            </a:endParaRPr>
          </a:p>
          <a:p>
            <a:pPr>
              <a:spcBef>
                <a:spcPts val="413"/>
              </a:spcBef>
            </a:pPr>
            <a:endParaRPr lang="en-US" sz="1000" dirty="0" smtClean="0">
              <a:latin typeface="Arial" pitchFamily="34" charset="0"/>
              <a:cs typeface="Arial" pitchFamily="34" charset="0"/>
            </a:endParaRPr>
          </a:p>
          <a:p>
            <a:pPr>
              <a:spcBef>
                <a:spcPts val="413"/>
              </a:spcBef>
            </a:pPr>
            <a:endParaRPr lang="en-US" sz="1000" dirty="0">
              <a:latin typeface="Arial" pitchFamily="34" charset="0"/>
              <a:cs typeface="Arial" pitchFamily="34" charset="0"/>
            </a:endParaRPr>
          </a:p>
          <a:p>
            <a:pPr>
              <a:spcBef>
                <a:spcPts val="413"/>
              </a:spcBef>
            </a:pPr>
            <a:endParaRPr lang="en-US" sz="1000" dirty="0" smtClean="0">
              <a:latin typeface="Arial" pitchFamily="34" charset="0"/>
              <a:cs typeface="Arial" pitchFamily="34" charset="0"/>
            </a:endParaRPr>
          </a:p>
          <a:p>
            <a:pPr>
              <a:spcBef>
                <a:spcPts val="413"/>
              </a:spcBef>
            </a:pPr>
            <a:endParaRPr lang="en-US" sz="1000" dirty="0">
              <a:latin typeface="Arial" pitchFamily="34" charset="0"/>
              <a:cs typeface="Arial" pitchFamily="34" charset="0"/>
            </a:endParaRPr>
          </a:p>
          <a:p>
            <a:pPr>
              <a:spcBef>
                <a:spcPts val="413"/>
              </a:spcBef>
            </a:pPr>
            <a:endParaRPr lang="en-US" sz="1000" dirty="0" smtClean="0">
              <a:latin typeface="Arial" pitchFamily="34" charset="0"/>
              <a:cs typeface="Arial" pitchFamily="34" charset="0"/>
            </a:endParaRPr>
          </a:p>
          <a:p>
            <a:pPr>
              <a:spcBef>
                <a:spcPts val="413"/>
              </a:spcBef>
            </a:pPr>
            <a:endParaRPr lang="en-US" sz="1000" dirty="0">
              <a:latin typeface="Arial" pitchFamily="34" charset="0"/>
              <a:cs typeface="Arial" pitchFamily="34" charset="0"/>
            </a:endParaRPr>
          </a:p>
          <a:p>
            <a:pPr>
              <a:spcBef>
                <a:spcPts val="413"/>
              </a:spcBef>
            </a:pPr>
            <a:endParaRPr lang="en-US" sz="1000" dirty="0" smtClean="0">
              <a:latin typeface="Arial" pitchFamily="34" charset="0"/>
              <a:cs typeface="Arial" pitchFamily="34" charset="0"/>
            </a:endParaRPr>
          </a:p>
          <a:p>
            <a:pPr>
              <a:spcBef>
                <a:spcPts val="413"/>
              </a:spcBef>
            </a:pPr>
            <a:endParaRPr lang="en-US" sz="1000" dirty="0" smtClean="0">
              <a:latin typeface="Arial" pitchFamily="34" charset="0"/>
              <a:cs typeface="Arial" pitchFamily="34" charset="0"/>
            </a:endParaRPr>
          </a:p>
          <a:p>
            <a:pPr>
              <a:spcBef>
                <a:spcPts val="413"/>
              </a:spcBef>
            </a:pPr>
            <a:r>
              <a:rPr lang="en-US" sz="1000" dirty="0" smtClean="0">
                <a:latin typeface="Arial" pitchFamily="34" charset="0"/>
                <a:cs typeface="Arial" pitchFamily="34" charset="0"/>
              </a:rPr>
              <a:t>SW5 Camera Reboot</a:t>
            </a:r>
          </a:p>
          <a:p>
            <a:pPr>
              <a:spcBef>
                <a:spcPts val="413"/>
              </a:spcBef>
            </a:pPr>
            <a:endParaRPr lang="en-US" sz="1000" dirty="0" smtClean="0">
              <a:latin typeface="Arial" pitchFamily="34" charset="0"/>
              <a:cs typeface="Arial" pitchFamily="34" charset="0"/>
            </a:endParaRPr>
          </a:p>
          <a:p>
            <a:pPr>
              <a:spcBef>
                <a:spcPts val="413"/>
              </a:spcBef>
            </a:pPr>
            <a:endParaRPr lang="en-US" sz="1000" dirty="0" smtClean="0">
              <a:latin typeface="Arial" pitchFamily="34" charset="0"/>
              <a:cs typeface="Arial" pitchFamily="34" charset="0"/>
            </a:endParaRPr>
          </a:p>
          <a:p>
            <a:pPr>
              <a:spcBef>
                <a:spcPts val="413"/>
              </a:spcBef>
            </a:pPr>
            <a:r>
              <a:rPr lang="en-US" sz="1000" dirty="0" smtClean="0">
                <a:latin typeface="Arial" pitchFamily="34" charset="0"/>
                <a:cs typeface="Arial" pitchFamily="34" charset="0"/>
              </a:rPr>
              <a:t>SW4 Factory Default</a:t>
            </a:r>
          </a:p>
        </p:txBody>
      </p:sp>
      <p:sp>
        <p:nvSpPr>
          <p:cNvPr id="8" name="Rectangle 7"/>
          <p:cNvSpPr/>
          <p:nvPr/>
        </p:nvSpPr>
        <p:spPr>
          <a:xfrm>
            <a:off x="780492"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16</a:t>
            </a:r>
            <a:endParaRPr lang="en-US" sz="1000" b="1" dirty="0">
              <a:solidFill>
                <a:prstClr val="black"/>
              </a:solidFill>
              <a:latin typeface="Arial Narrow" pitchFamily="34" charset="0"/>
              <a:cs typeface="Arial" pitchFamily="34" charset="0"/>
            </a:endParaRPr>
          </a:p>
        </p:txBody>
      </p:sp>
      <p:sp>
        <p:nvSpPr>
          <p:cNvPr id="9" name="Rectangle 8"/>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0" name="Rectangle 9"/>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1" name="Rectangle 10"/>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2" name="TextBox 11"/>
          <p:cNvSpPr txBox="1"/>
          <p:nvPr/>
        </p:nvSpPr>
        <p:spPr>
          <a:xfrm>
            <a:off x="318729" y="1679160"/>
            <a:ext cx="684407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CAMERA REBOOT*</a:t>
            </a:r>
            <a:endParaRPr lang="en-US" b="1" dirty="0">
              <a:latin typeface="Microsoft Sans Serif" pitchFamily="34" charset="0"/>
              <a:cs typeface="Microsoft Sans Serif" pitchFamily="34" charset="0"/>
            </a:endParaRPr>
          </a:p>
        </p:txBody>
      </p:sp>
      <p:sp>
        <p:nvSpPr>
          <p:cNvPr id="20" name="Rounded Rectangle 19"/>
          <p:cNvSpPr/>
          <p:nvPr/>
        </p:nvSpPr>
        <p:spPr>
          <a:xfrm>
            <a:off x="457200" y="8650393"/>
            <a:ext cx="6857248" cy="493607"/>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800" b="1" dirty="0" smtClean="0">
                <a:latin typeface="Microsoft Sans Serif" pitchFamily="34" charset="0"/>
                <a:cs typeface="Microsoft Sans Serif" pitchFamily="34" charset="0"/>
              </a:rPr>
              <a:t>*Frequent use may cause system error. </a:t>
            </a:r>
            <a:endParaRPr lang="en-US" sz="800" b="1" dirty="0">
              <a:latin typeface="Microsoft Sans Serif" pitchFamily="34" charset="0"/>
              <a:cs typeface="Microsoft Sans Serif" pitchFamily="34" charset="0"/>
            </a:endParaRPr>
          </a:p>
        </p:txBody>
      </p:sp>
      <p:graphicFrame>
        <p:nvGraphicFramePr>
          <p:cNvPr id="21" name="Table 20"/>
          <p:cNvGraphicFramePr>
            <a:graphicFrameLocks noGrp="1"/>
          </p:cNvGraphicFramePr>
          <p:nvPr>
            <p:extLst>
              <p:ext uri="{D42A27DB-BD31-4B8C-83A1-F6EECF244321}">
                <p14:modId xmlns:p14="http://schemas.microsoft.com/office/powerpoint/2010/main" val="523450977"/>
              </p:ext>
            </p:extLst>
          </p:nvPr>
        </p:nvGraphicFramePr>
        <p:xfrm>
          <a:off x="472129" y="4038600"/>
          <a:ext cx="3109271" cy="2558360"/>
        </p:xfrm>
        <a:graphic>
          <a:graphicData uri="http://schemas.openxmlformats.org/drawingml/2006/table">
            <a:tbl>
              <a:tblPr firstRow="1" bandRow="1">
                <a:tableStyleId>{5202B0CA-FC54-4496-8BCA-5EF66A818D29}</a:tableStyleId>
              </a:tblPr>
              <a:tblGrid>
                <a:gridCol w="1405720"/>
                <a:gridCol w="1703551"/>
              </a:tblGrid>
              <a:tr h="325615">
                <a:tc>
                  <a:txBody>
                    <a:bodyPr/>
                    <a:lstStyle/>
                    <a:p>
                      <a:r>
                        <a:rPr lang="en-US" sz="1000" b="1" dirty="0" smtClean="0">
                          <a:solidFill>
                            <a:schemeClr val="tx1"/>
                          </a:solidFill>
                          <a:latin typeface="Arial" pitchFamily="34" charset="0"/>
                          <a:cs typeface="Arial" pitchFamily="34" charset="0"/>
                        </a:rPr>
                        <a:t>IP Mode </a:t>
                      </a:r>
                      <a:endParaRPr lang="en-US" sz="1000" b="1" dirty="0">
                        <a:solidFill>
                          <a:schemeClr val="tx1"/>
                        </a:solidFill>
                        <a:latin typeface="Arial" pitchFamily="34" charset="0"/>
                        <a:cs typeface="Arial" pitchFamily="34" charset="0"/>
                      </a:endParaRPr>
                    </a:p>
                  </a:txBody>
                  <a:tcPr marL="164653" marR="164653" marT="106540" marB="106540">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1000" b="1" dirty="0" smtClean="0">
                          <a:solidFill>
                            <a:schemeClr val="tx1"/>
                          </a:solidFill>
                          <a:latin typeface="Arial" pitchFamily="34" charset="0"/>
                          <a:cs typeface="Arial" pitchFamily="34" charset="0"/>
                        </a:rPr>
                        <a:t>DHCP</a:t>
                      </a:r>
                      <a:endParaRPr lang="en-US" sz="1000" b="1" dirty="0">
                        <a:solidFill>
                          <a:schemeClr val="tx1"/>
                        </a:solidFill>
                        <a:latin typeface="Arial" pitchFamily="34" charset="0"/>
                        <a:cs typeface="Arial" pitchFamily="34" charset="0"/>
                      </a:endParaRPr>
                    </a:p>
                  </a:txBody>
                  <a:tcPr marL="164653" marR="164653" marT="106540" marB="106540">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325615">
                <a:tc>
                  <a:txBody>
                    <a:bodyPr/>
                    <a:lstStyle/>
                    <a:p>
                      <a:r>
                        <a:rPr lang="en-US" sz="1000" b="1" dirty="0" smtClean="0">
                          <a:solidFill>
                            <a:schemeClr val="tx1"/>
                          </a:solidFill>
                          <a:latin typeface="Arial" pitchFamily="34" charset="0"/>
                          <a:cs typeface="Arial" pitchFamily="34" charset="0"/>
                        </a:rPr>
                        <a:t>IP Address</a:t>
                      </a:r>
                      <a:endParaRPr lang="en-US" sz="1000" b="1" dirty="0">
                        <a:solidFill>
                          <a:schemeClr val="tx1"/>
                        </a:solidFill>
                        <a:latin typeface="Arial" pitchFamily="34" charset="0"/>
                        <a:cs typeface="Arial" pitchFamily="34" charset="0"/>
                      </a:endParaRPr>
                    </a:p>
                  </a:txBody>
                  <a:tcPr marL="164653" marR="164653" marT="106540" marB="106540">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1000" b="1" dirty="0" smtClean="0">
                          <a:solidFill>
                            <a:schemeClr val="tx1"/>
                          </a:solidFill>
                          <a:latin typeface="Arial" pitchFamily="34" charset="0"/>
                          <a:cs typeface="Arial" pitchFamily="34" charset="0"/>
                        </a:rPr>
                        <a:t>192.168.1.123</a:t>
                      </a:r>
                    </a:p>
                  </a:txBody>
                  <a:tcPr marL="164653" marR="164653" marT="106540" marB="106540">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325615">
                <a:tc>
                  <a:txBody>
                    <a:bodyPr/>
                    <a:lstStyle/>
                    <a:p>
                      <a:r>
                        <a:rPr lang="en-US" sz="1000" b="1" dirty="0" smtClean="0">
                          <a:solidFill>
                            <a:schemeClr val="tx1"/>
                          </a:solidFill>
                          <a:latin typeface="Arial" pitchFamily="34" charset="0"/>
                          <a:cs typeface="Arial" pitchFamily="34" charset="0"/>
                        </a:rPr>
                        <a:t>Subnet Mask </a:t>
                      </a:r>
                      <a:endParaRPr lang="en-US" sz="1000" b="1" dirty="0">
                        <a:solidFill>
                          <a:schemeClr val="tx1"/>
                        </a:solidFill>
                        <a:latin typeface="Arial" pitchFamily="34" charset="0"/>
                        <a:cs typeface="Arial" pitchFamily="34" charset="0"/>
                      </a:endParaRPr>
                    </a:p>
                  </a:txBody>
                  <a:tcPr marL="164653" marR="164653" marT="106540" marB="106540">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1000" b="1" dirty="0" smtClean="0">
                          <a:solidFill>
                            <a:schemeClr val="tx1"/>
                          </a:solidFill>
                          <a:latin typeface="Arial" pitchFamily="34" charset="0"/>
                          <a:cs typeface="Arial" pitchFamily="34" charset="0"/>
                        </a:rPr>
                        <a:t>255.255.255.0</a:t>
                      </a:r>
                      <a:endParaRPr lang="en-US" sz="1000" b="1" dirty="0">
                        <a:solidFill>
                          <a:schemeClr val="tx1"/>
                        </a:solidFill>
                        <a:latin typeface="Arial" pitchFamily="34" charset="0"/>
                        <a:cs typeface="Arial" pitchFamily="34" charset="0"/>
                      </a:endParaRPr>
                    </a:p>
                  </a:txBody>
                  <a:tcPr marL="164653" marR="164653" marT="106540" marB="106540">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325615">
                <a:tc>
                  <a:txBody>
                    <a:bodyPr/>
                    <a:lstStyle/>
                    <a:p>
                      <a:r>
                        <a:rPr lang="en-US" sz="1000" b="1" dirty="0" smtClean="0">
                          <a:solidFill>
                            <a:schemeClr val="tx1"/>
                          </a:solidFill>
                          <a:latin typeface="Arial" pitchFamily="34" charset="0"/>
                          <a:cs typeface="Arial" pitchFamily="34" charset="0"/>
                        </a:rPr>
                        <a:t>Gateway</a:t>
                      </a:r>
                      <a:endParaRPr lang="en-US" sz="1000" b="1" dirty="0">
                        <a:solidFill>
                          <a:schemeClr val="tx1"/>
                        </a:solidFill>
                        <a:latin typeface="Arial" pitchFamily="34" charset="0"/>
                        <a:cs typeface="Arial" pitchFamily="34" charset="0"/>
                      </a:endParaRPr>
                    </a:p>
                  </a:txBody>
                  <a:tcPr marL="164653" marR="164653" marT="106540" marB="106540">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1000" b="1" dirty="0" smtClean="0">
                          <a:solidFill>
                            <a:schemeClr val="tx1"/>
                          </a:solidFill>
                          <a:latin typeface="Arial" pitchFamily="34" charset="0"/>
                          <a:cs typeface="Arial" pitchFamily="34" charset="0"/>
                        </a:rPr>
                        <a:t>192.168.1.23</a:t>
                      </a:r>
                      <a:endParaRPr lang="en-US" sz="1000" b="1" dirty="0">
                        <a:solidFill>
                          <a:schemeClr val="tx1"/>
                        </a:solidFill>
                        <a:latin typeface="Arial" pitchFamily="34" charset="0"/>
                        <a:cs typeface="Arial" pitchFamily="34" charset="0"/>
                      </a:endParaRPr>
                    </a:p>
                  </a:txBody>
                  <a:tcPr marL="164653" marR="164653" marT="106540" marB="106540">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325615">
                <a:tc>
                  <a:txBody>
                    <a:bodyPr/>
                    <a:lstStyle/>
                    <a:p>
                      <a:r>
                        <a:rPr lang="en-US" sz="1000" b="1" dirty="0" smtClean="0">
                          <a:solidFill>
                            <a:schemeClr val="tx1"/>
                          </a:solidFill>
                          <a:latin typeface="Arial" pitchFamily="34" charset="0"/>
                          <a:cs typeface="Arial" pitchFamily="34" charset="0"/>
                        </a:rPr>
                        <a:t>Command</a:t>
                      </a:r>
                      <a:r>
                        <a:rPr lang="en-US" sz="1000" b="1" baseline="0" dirty="0" smtClean="0">
                          <a:solidFill>
                            <a:schemeClr val="tx1"/>
                          </a:solidFill>
                          <a:latin typeface="Arial" pitchFamily="34" charset="0"/>
                          <a:cs typeface="Arial" pitchFamily="34" charset="0"/>
                        </a:rPr>
                        <a:t> Port</a:t>
                      </a:r>
                      <a:endParaRPr lang="en-US" sz="1000" b="1" dirty="0">
                        <a:solidFill>
                          <a:schemeClr val="tx1"/>
                        </a:solidFill>
                        <a:latin typeface="Arial" pitchFamily="34" charset="0"/>
                        <a:cs typeface="Arial" pitchFamily="34" charset="0"/>
                      </a:endParaRPr>
                    </a:p>
                  </a:txBody>
                  <a:tcPr marL="164653" marR="164653" marT="106540" marB="106540">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1000" b="1" dirty="0" smtClean="0">
                          <a:solidFill>
                            <a:schemeClr val="tx1"/>
                          </a:solidFill>
                          <a:latin typeface="Arial" pitchFamily="34" charset="0"/>
                          <a:cs typeface="Arial" pitchFamily="34" charset="0"/>
                        </a:rPr>
                        <a:t>7000</a:t>
                      </a:r>
                      <a:endParaRPr lang="en-US" sz="1000" b="1" dirty="0">
                        <a:solidFill>
                          <a:schemeClr val="tx1"/>
                        </a:solidFill>
                        <a:latin typeface="Arial" pitchFamily="34" charset="0"/>
                        <a:cs typeface="Arial" pitchFamily="34" charset="0"/>
                      </a:endParaRPr>
                    </a:p>
                  </a:txBody>
                  <a:tcPr marL="164653" marR="164653" marT="106540" marB="106540">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325615">
                <a:tc>
                  <a:txBody>
                    <a:bodyPr/>
                    <a:lstStyle/>
                    <a:p>
                      <a:r>
                        <a:rPr lang="en-US" sz="1000" b="1" dirty="0" smtClean="0">
                          <a:solidFill>
                            <a:schemeClr val="tx1"/>
                          </a:solidFill>
                          <a:latin typeface="Arial" pitchFamily="34" charset="0"/>
                          <a:cs typeface="Arial" pitchFamily="34" charset="0"/>
                        </a:rPr>
                        <a:t>HTTP</a:t>
                      </a:r>
                      <a:r>
                        <a:rPr lang="en-US" sz="1000" b="1" baseline="0" dirty="0" smtClean="0">
                          <a:solidFill>
                            <a:schemeClr val="tx1"/>
                          </a:solidFill>
                          <a:latin typeface="Arial" pitchFamily="34" charset="0"/>
                          <a:cs typeface="Arial" pitchFamily="34" charset="0"/>
                        </a:rPr>
                        <a:t> Port</a:t>
                      </a:r>
                      <a:endParaRPr lang="en-US" sz="1000" b="1" dirty="0">
                        <a:solidFill>
                          <a:schemeClr val="tx1"/>
                        </a:solidFill>
                        <a:latin typeface="Arial" pitchFamily="34" charset="0"/>
                        <a:cs typeface="Arial" pitchFamily="34" charset="0"/>
                      </a:endParaRPr>
                    </a:p>
                  </a:txBody>
                  <a:tcPr marL="164653" marR="164653" marT="106540" marB="106540">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1000" b="1" dirty="0" smtClean="0">
                          <a:solidFill>
                            <a:schemeClr val="tx1"/>
                          </a:solidFill>
                          <a:latin typeface="Arial" pitchFamily="34" charset="0"/>
                          <a:cs typeface="Arial" pitchFamily="34" charset="0"/>
                        </a:rPr>
                        <a:t>80</a:t>
                      </a:r>
                      <a:endParaRPr lang="en-US" sz="1000" b="1" dirty="0">
                        <a:solidFill>
                          <a:schemeClr val="tx1"/>
                        </a:solidFill>
                        <a:latin typeface="Arial" pitchFamily="34" charset="0"/>
                        <a:cs typeface="Arial" pitchFamily="34" charset="0"/>
                      </a:endParaRPr>
                    </a:p>
                  </a:txBody>
                  <a:tcPr marL="164653" marR="164653" marT="106540" marB="106540">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325615">
                <a:tc>
                  <a:txBody>
                    <a:bodyPr/>
                    <a:lstStyle/>
                    <a:p>
                      <a:r>
                        <a:rPr lang="en-US" sz="1000" b="1" dirty="0" smtClean="0">
                          <a:solidFill>
                            <a:schemeClr val="tx1"/>
                          </a:solidFill>
                          <a:latin typeface="Arial" pitchFamily="34" charset="0"/>
                          <a:cs typeface="Arial" pitchFamily="34" charset="0"/>
                        </a:rPr>
                        <a:t>Live Port </a:t>
                      </a:r>
                      <a:endParaRPr lang="en-US" sz="1000" b="1" dirty="0">
                        <a:solidFill>
                          <a:schemeClr val="tx1"/>
                        </a:solidFill>
                        <a:latin typeface="Arial" pitchFamily="34" charset="0"/>
                        <a:cs typeface="Arial" pitchFamily="34" charset="0"/>
                      </a:endParaRPr>
                    </a:p>
                  </a:txBody>
                  <a:tcPr marL="164653" marR="164653" marT="106540" marB="106540">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1000" b="1" dirty="0" smtClean="0">
                          <a:solidFill>
                            <a:schemeClr val="tx1"/>
                          </a:solidFill>
                          <a:latin typeface="Arial" pitchFamily="34" charset="0"/>
                          <a:cs typeface="Arial" pitchFamily="34" charset="0"/>
                        </a:rPr>
                        <a:t>7001</a:t>
                      </a:r>
                      <a:endParaRPr lang="en-US" sz="1000" b="1" dirty="0">
                        <a:solidFill>
                          <a:schemeClr val="tx1"/>
                        </a:solidFill>
                        <a:latin typeface="Arial" pitchFamily="34" charset="0"/>
                        <a:cs typeface="Arial" pitchFamily="34" charset="0"/>
                      </a:endParaRPr>
                    </a:p>
                  </a:txBody>
                  <a:tcPr marL="164653" marR="164653" marT="106540" marB="106540">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bl>
          </a:graphicData>
        </a:graphic>
      </p:graphicFrame>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6781800"/>
            <a:ext cx="762000" cy="464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599" y="7316107"/>
            <a:ext cx="7620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3962400"/>
            <a:ext cx="3412999"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36151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18727" y="2365702"/>
            <a:ext cx="7032094" cy="1955290"/>
          </a:xfrm>
          <a:prstGeom prst="rect">
            <a:avLst/>
          </a:prstGeom>
          <a:noFill/>
        </p:spPr>
        <p:txBody>
          <a:bodyPr wrap="square" lIns="188860" tIns="94430" rIns="188860" bIns="94430" rtlCol="0">
            <a:spAutoFit/>
          </a:bodyPr>
          <a:lstStyle/>
          <a:p>
            <a:pPr>
              <a:spcBef>
                <a:spcPts val="413"/>
              </a:spcBef>
            </a:pPr>
            <a:r>
              <a:rPr lang="en-US" sz="1600" b="1" spc="200" dirty="0">
                <a:solidFill>
                  <a:prstClr val="black"/>
                </a:solidFill>
                <a:latin typeface="Microsoft Sans Serif" pitchFamily="34" charset="0"/>
                <a:cs typeface="Microsoft Sans Serif" pitchFamily="34" charset="0"/>
              </a:rPr>
              <a:t>Remote Video Monitoring Via Internet Explorer</a:t>
            </a:r>
          </a:p>
          <a:p>
            <a:pPr>
              <a:spcBef>
                <a:spcPts val="413"/>
              </a:spcBef>
            </a:pPr>
            <a:endParaRPr lang="en-US" sz="1000" dirty="0" smtClean="0">
              <a:latin typeface="Arial" pitchFamily="34" charset="0"/>
              <a:cs typeface="Arial" pitchFamily="34" charset="0"/>
            </a:endParaRPr>
          </a:p>
          <a:p>
            <a:pPr>
              <a:spcBef>
                <a:spcPts val="413"/>
              </a:spcBef>
            </a:pPr>
            <a:r>
              <a:rPr lang="en-US" sz="1000" i="1" dirty="0" smtClean="0">
                <a:latin typeface="Arial" pitchFamily="34" charset="0"/>
                <a:cs typeface="Arial" pitchFamily="34" charset="0"/>
              </a:rPr>
              <a:t>Monitor </a:t>
            </a:r>
            <a:r>
              <a:rPr lang="en-US" sz="1000" i="1" dirty="0">
                <a:latin typeface="Arial" pitchFamily="34" charset="0"/>
                <a:cs typeface="Arial" pitchFamily="34" charset="0"/>
              </a:rPr>
              <a:t>and configure the MEGAPIX camera through a built-in </a:t>
            </a:r>
            <a:r>
              <a:rPr lang="en-US" sz="1000" i="1" dirty="0" err="1">
                <a:latin typeface="Arial" pitchFamily="34" charset="0"/>
                <a:cs typeface="Arial" pitchFamily="34" charset="0"/>
              </a:rPr>
              <a:t>webviewer</a:t>
            </a:r>
            <a:r>
              <a:rPr lang="en-US" sz="1000" i="1" dirty="0">
                <a:latin typeface="Arial" pitchFamily="34" charset="0"/>
                <a:cs typeface="Arial" pitchFamily="34" charset="0"/>
              </a:rPr>
              <a:t>. </a:t>
            </a:r>
            <a:endParaRPr lang="en-US" sz="1000" i="1" dirty="0" smtClean="0">
              <a:latin typeface="Arial" pitchFamily="34" charset="0"/>
              <a:cs typeface="Arial" pitchFamily="34" charset="0"/>
            </a:endParaRPr>
          </a:p>
          <a:p>
            <a:pPr marL="342900" indent="-342900">
              <a:spcBef>
                <a:spcPts val="413"/>
              </a:spcBef>
              <a:buAutoNum type="arabicPeriod"/>
            </a:pPr>
            <a:r>
              <a:rPr lang="en-US" sz="1000" dirty="0" smtClean="0">
                <a:latin typeface="Arial" pitchFamily="34" charset="0"/>
                <a:cs typeface="Arial" pitchFamily="34" charset="0"/>
              </a:rPr>
              <a:t>Type the IP address of the camera on the Internet Explorer window. </a:t>
            </a:r>
            <a:br>
              <a:rPr lang="en-US" sz="1000" dirty="0" smtClean="0">
                <a:latin typeface="Arial" pitchFamily="34" charset="0"/>
                <a:cs typeface="Arial" pitchFamily="34" charset="0"/>
              </a:rPr>
            </a:br>
            <a:r>
              <a:rPr lang="en-US" sz="1000" dirty="0" smtClean="0">
                <a:latin typeface="Arial" pitchFamily="34" charset="0"/>
                <a:cs typeface="Arial" pitchFamily="34" charset="0"/>
              </a:rPr>
              <a:t>Example: http://192.168.1.123 (Factory Default) </a:t>
            </a:r>
          </a:p>
          <a:p>
            <a:pPr marL="342900" indent="-342900">
              <a:spcBef>
                <a:spcPts val="413"/>
              </a:spcBef>
              <a:buAutoNum type="arabicPeriod"/>
            </a:pPr>
            <a:r>
              <a:rPr lang="en-US" sz="1000" dirty="0" smtClean="0">
                <a:latin typeface="Arial" pitchFamily="34" charset="0"/>
                <a:cs typeface="Arial" pitchFamily="34" charset="0"/>
              </a:rPr>
              <a:t>Enter </a:t>
            </a:r>
            <a:r>
              <a:rPr lang="en-US" sz="1000" b="1" dirty="0" smtClean="0">
                <a:latin typeface="Arial" pitchFamily="34" charset="0"/>
                <a:cs typeface="Arial" pitchFamily="34" charset="0"/>
              </a:rPr>
              <a:t>Username </a:t>
            </a:r>
            <a:r>
              <a:rPr lang="en-US" sz="1000" dirty="0" smtClean="0">
                <a:latin typeface="Arial" pitchFamily="34" charset="0"/>
                <a:cs typeface="Arial" pitchFamily="34" charset="0"/>
              </a:rPr>
              <a:t>and </a:t>
            </a:r>
            <a:r>
              <a:rPr lang="en-US" sz="1000" b="1" dirty="0" smtClean="0">
                <a:latin typeface="Arial" pitchFamily="34" charset="0"/>
                <a:cs typeface="Arial" pitchFamily="34" charset="0"/>
              </a:rPr>
              <a:t>Password</a:t>
            </a:r>
            <a:r>
              <a:rPr lang="en-US" sz="1000" dirty="0" smtClean="0">
                <a:latin typeface="Arial" pitchFamily="34" charset="0"/>
                <a:cs typeface="Arial" pitchFamily="34" charset="0"/>
              </a:rPr>
              <a:t/>
            </a:r>
            <a:br>
              <a:rPr lang="en-US" sz="1000" dirty="0" smtClean="0">
                <a:latin typeface="Arial" pitchFamily="34" charset="0"/>
                <a:cs typeface="Arial" pitchFamily="34" charset="0"/>
              </a:rPr>
            </a:br>
            <a:r>
              <a:rPr lang="en-US" sz="1000" dirty="0" smtClean="0">
                <a:latin typeface="Arial" pitchFamily="34" charset="0"/>
                <a:cs typeface="Arial" pitchFamily="34" charset="0"/>
              </a:rPr>
              <a:t>Username: admin | Password: admin</a:t>
            </a:r>
          </a:p>
          <a:p>
            <a:pPr marL="342900" indent="-342900">
              <a:spcBef>
                <a:spcPts val="413"/>
              </a:spcBef>
              <a:buAutoNum type="arabicPeriod"/>
            </a:pPr>
            <a:r>
              <a:rPr lang="en-US" sz="1000" dirty="0" smtClean="0">
                <a:latin typeface="Arial" pitchFamily="34" charset="0"/>
                <a:cs typeface="Arial" pitchFamily="34" charset="0"/>
              </a:rPr>
              <a:t>The web browser will ask to install </a:t>
            </a:r>
            <a:r>
              <a:rPr lang="en-US" sz="1000" b="1" dirty="0" smtClean="0">
                <a:latin typeface="Arial" pitchFamily="34" charset="0"/>
                <a:cs typeface="Arial" pitchFamily="34" charset="0"/>
              </a:rPr>
              <a:t>ActiveX Control</a:t>
            </a:r>
            <a:r>
              <a:rPr lang="en-US" sz="1000" dirty="0" smtClean="0">
                <a:latin typeface="Arial" pitchFamily="34" charset="0"/>
                <a:cs typeface="Arial" pitchFamily="34" charset="0"/>
              </a:rPr>
              <a:t>. Once it has been installed, Internet Explorer will display video images from the camera</a:t>
            </a:r>
            <a:r>
              <a:rPr lang="en-US" sz="1200" dirty="0" smtClean="0">
                <a:latin typeface="Arial" pitchFamily="34" charset="0"/>
                <a:cs typeface="Arial" pitchFamily="34" charset="0"/>
              </a:rPr>
              <a:t>. </a:t>
            </a:r>
          </a:p>
        </p:txBody>
      </p:sp>
      <p:sp>
        <p:nvSpPr>
          <p:cNvPr id="12" name="TextBox 11"/>
          <p:cNvSpPr txBox="1"/>
          <p:nvPr/>
        </p:nvSpPr>
        <p:spPr>
          <a:xfrm>
            <a:off x="318729" y="1679160"/>
            <a:ext cx="684407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WEBVIEWER* </a:t>
            </a:r>
            <a:endParaRPr lang="en-US" b="1" dirty="0">
              <a:latin typeface="Microsoft Sans Serif" pitchFamily="34" charset="0"/>
              <a:cs typeface="Microsoft Sans Serif" pitchFamily="34" charset="0"/>
            </a:endParaRPr>
          </a:p>
        </p:txBody>
      </p:sp>
      <p:pic>
        <p:nvPicPr>
          <p:cNvPr id="13" name="Picture 2" descr="C:\Users\lala\Desktop\DW\Untitled-3.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13"/>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5" name="Rectangle 14"/>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6" name="Rectangle 15"/>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7" name="Rectangle 16"/>
          <p:cNvSpPr/>
          <p:nvPr/>
        </p:nvSpPr>
        <p:spPr>
          <a:xfrm>
            <a:off x="6437375"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17</a:t>
            </a:r>
            <a:endParaRPr lang="en-US" sz="1000" b="1" dirty="0">
              <a:solidFill>
                <a:prstClr val="black"/>
              </a:solidFill>
              <a:latin typeface="Arial Narrow" pitchFamily="34" charset="0"/>
              <a:cs typeface="Arial" pitchFamily="34" charset="0"/>
            </a:endParaRPr>
          </a:p>
        </p:txBody>
      </p:sp>
      <p:pic>
        <p:nvPicPr>
          <p:cNvPr id="2" name="Picture 1" descr="http://72.243.193.205/cgi-bin/index.cgi - Windows Internet Explore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5488" y="5184648"/>
            <a:ext cx="5102352" cy="396539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947830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18727" y="2365702"/>
            <a:ext cx="7032094" cy="2591362"/>
          </a:xfrm>
          <a:prstGeom prst="rect">
            <a:avLst/>
          </a:prstGeom>
          <a:noFill/>
        </p:spPr>
        <p:txBody>
          <a:bodyPr wrap="square" lIns="188860" tIns="94430" rIns="188860" bIns="94430" rtlCol="0">
            <a:spAutoFit/>
          </a:bodyPr>
          <a:lstStyle/>
          <a:p>
            <a:pPr>
              <a:spcBef>
                <a:spcPts val="413"/>
              </a:spcBef>
            </a:pPr>
            <a:r>
              <a:rPr lang="en-US" sz="1600" b="1" spc="200" dirty="0">
                <a:solidFill>
                  <a:prstClr val="black"/>
                </a:solidFill>
                <a:latin typeface="Microsoft Sans Serif" pitchFamily="34" charset="0"/>
                <a:cs typeface="Microsoft Sans Serif" pitchFamily="34" charset="0"/>
              </a:rPr>
              <a:t>Remote Video Monitoring Via Chrome, Firefox, or Safari</a:t>
            </a:r>
          </a:p>
          <a:p>
            <a:pPr>
              <a:spcBef>
                <a:spcPts val="413"/>
              </a:spcBef>
            </a:pPr>
            <a:endParaRPr lang="en-US" sz="1000" dirty="0" smtClean="0">
              <a:latin typeface="Arial" pitchFamily="34" charset="0"/>
              <a:cs typeface="Arial" pitchFamily="34" charset="0"/>
            </a:endParaRPr>
          </a:p>
          <a:p>
            <a:pPr>
              <a:spcBef>
                <a:spcPts val="413"/>
              </a:spcBef>
            </a:pPr>
            <a:r>
              <a:rPr lang="en-US" sz="1000" i="1" dirty="0" smtClean="0">
                <a:latin typeface="Arial" pitchFamily="34" charset="0"/>
                <a:cs typeface="Arial" pitchFamily="34" charset="0"/>
              </a:rPr>
              <a:t>You can view your MEGAPIX camera using web browsers other than Internet Explorer. To do so, at least one of the streams of the camera must be set to the codec MJPEG. </a:t>
            </a:r>
          </a:p>
          <a:p>
            <a:pPr marL="342900" indent="-342900">
              <a:spcBef>
                <a:spcPts val="413"/>
              </a:spcBef>
              <a:buAutoNum type="arabicPeriod"/>
            </a:pPr>
            <a:r>
              <a:rPr lang="en-US" sz="1000" dirty="0" smtClean="0">
                <a:latin typeface="Arial" pitchFamily="34" charset="0"/>
                <a:cs typeface="Arial" pitchFamily="34" charset="0"/>
              </a:rPr>
              <a:t>Open Google Chrome, Mozilla Firefox, or Apple Safari Web Browser. </a:t>
            </a:r>
          </a:p>
          <a:p>
            <a:pPr marL="342900" indent="-342900">
              <a:spcBef>
                <a:spcPts val="413"/>
              </a:spcBef>
              <a:buAutoNum type="arabicPeriod"/>
            </a:pPr>
            <a:r>
              <a:rPr lang="en-US" sz="1000" dirty="0" smtClean="0">
                <a:latin typeface="Arial" pitchFamily="34" charset="0"/>
                <a:cs typeface="Arial" pitchFamily="34" charset="0"/>
              </a:rPr>
              <a:t>Enter the IP camera's IP address. If the first stream is set to H.264; then a video will not be displayed on the GUI. </a:t>
            </a:r>
          </a:p>
          <a:p>
            <a:pPr marL="342900" indent="-342900">
              <a:spcBef>
                <a:spcPts val="413"/>
              </a:spcBef>
              <a:buAutoNum type="arabicPeriod"/>
            </a:pPr>
            <a:r>
              <a:rPr lang="en-US" sz="1000" dirty="0" smtClean="0">
                <a:latin typeface="Arial" pitchFamily="34" charset="0"/>
                <a:cs typeface="Arial" pitchFamily="34" charset="0"/>
              </a:rPr>
              <a:t>Click the </a:t>
            </a:r>
            <a:r>
              <a:rPr lang="en-US" sz="1000" b="1" dirty="0" smtClean="0">
                <a:latin typeface="Arial" pitchFamily="34" charset="0"/>
                <a:cs typeface="Arial" pitchFamily="34" charset="0"/>
              </a:rPr>
              <a:t>Setup</a:t>
            </a:r>
            <a:r>
              <a:rPr lang="en-US" sz="1000" dirty="0" smtClean="0">
                <a:latin typeface="Arial" pitchFamily="34" charset="0"/>
                <a:cs typeface="Arial" pitchFamily="34" charset="0"/>
              </a:rPr>
              <a:t> button located at the top right of the page. Then go to </a:t>
            </a:r>
            <a:r>
              <a:rPr lang="en-US" sz="1000" b="1" dirty="0" smtClean="0">
                <a:latin typeface="Arial" pitchFamily="34" charset="0"/>
                <a:cs typeface="Arial" pitchFamily="34" charset="0"/>
              </a:rPr>
              <a:t>Video &gt; Stream Settings</a:t>
            </a:r>
            <a:r>
              <a:rPr lang="en-US" sz="1000" dirty="0" smtClean="0">
                <a:latin typeface="Arial" pitchFamily="34" charset="0"/>
                <a:cs typeface="Arial" pitchFamily="34" charset="0"/>
              </a:rPr>
              <a:t>. </a:t>
            </a:r>
          </a:p>
          <a:p>
            <a:pPr marL="342900" indent="-342900">
              <a:spcBef>
                <a:spcPts val="413"/>
              </a:spcBef>
              <a:buAutoNum type="arabicPeriod"/>
            </a:pPr>
            <a:r>
              <a:rPr lang="en-US" sz="1000" dirty="0" smtClean="0">
                <a:latin typeface="Arial" pitchFamily="34" charset="0"/>
                <a:cs typeface="Arial" pitchFamily="34" charset="0"/>
              </a:rPr>
              <a:t>Modify one of the two (2) streams to the codec </a:t>
            </a:r>
            <a:r>
              <a:rPr lang="en-US" sz="1000" b="1" dirty="0" smtClean="0">
                <a:latin typeface="Arial" pitchFamily="34" charset="0"/>
                <a:cs typeface="Arial" pitchFamily="34" charset="0"/>
              </a:rPr>
              <a:t>MJPEG</a:t>
            </a:r>
            <a:r>
              <a:rPr lang="en-US" sz="1000" dirty="0" smtClean="0">
                <a:latin typeface="Arial" pitchFamily="34" charset="0"/>
                <a:cs typeface="Arial" pitchFamily="34" charset="0"/>
              </a:rPr>
              <a:t>. </a:t>
            </a:r>
          </a:p>
          <a:p>
            <a:pPr marL="342900" indent="-342900">
              <a:spcBef>
                <a:spcPts val="413"/>
              </a:spcBef>
              <a:buAutoNum type="arabicPeriod"/>
            </a:pPr>
            <a:r>
              <a:rPr lang="en-US" sz="1000" dirty="0" smtClean="0">
                <a:latin typeface="Arial" pitchFamily="34" charset="0"/>
                <a:cs typeface="Arial" pitchFamily="34" charset="0"/>
              </a:rPr>
              <a:t>When you are finished modifying the streams, click </a:t>
            </a:r>
            <a:r>
              <a:rPr lang="en-US" sz="1000" b="1" dirty="0" smtClean="0">
                <a:latin typeface="Arial" pitchFamily="34" charset="0"/>
                <a:cs typeface="Arial" pitchFamily="34" charset="0"/>
              </a:rPr>
              <a:t>Apply</a:t>
            </a:r>
            <a:r>
              <a:rPr lang="en-US" sz="1000" dirty="0" smtClean="0">
                <a:latin typeface="Arial" pitchFamily="34" charset="0"/>
                <a:cs typeface="Arial" pitchFamily="34" charset="0"/>
              </a:rPr>
              <a:t> and </a:t>
            </a:r>
            <a:r>
              <a:rPr lang="en-US" sz="1000" b="1" dirty="0" smtClean="0">
                <a:latin typeface="Arial" pitchFamily="34" charset="0"/>
                <a:cs typeface="Arial" pitchFamily="34" charset="0"/>
              </a:rPr>
              <a:t>Reload</a:t>
            </a:r>
            <a:r>
              <a:rPr lang="en-US" sz="1000" dirty="0" smtClean="0">
                <a:latin typeface="Arial" pitchFamily="34" charset="0"/>
                <a:cs typeface="Arial" pitchFamily="34" charset="0"/>
              </a:rPr>
              <a:t> to make sure all changes have been saved and your camera has been rebooted. </a:t>
            </a:r>
          </a:p>
          <a:p>
            <a:pPr marL="342900" indent="-342900">
              <a:spcBef>
                <a:spcPts val="413"/>
              </a:spcBef>
              <a:buAutoNum type="arabicPeriod"/>
            </a:pPr>
            <a:r>
              <a:rPr lang="en-US" sz="1000" dirty="0" smtClean="0">
                <a:latin typeface="Arial" pitchFamily="34" charset="0"/>
                <a:cs typeface="Arial" pitchFamily="34" charset="0"/>
              </a:rPr>
              <a:t>Click on </a:t>
            </a:r>
            <a:r>
              <a:rPr lang="en-US" sz="1000" b="1" dirty="0" smtClean="0">
                <a:latin typeface="Arial" pitchFamily="34" charset="0"/>
                <a:cs typeface="Arial" pitchFamily="34" charset="0"/>
              </a:rPr>
              <a:t>Live View </a:t>
            </a:r>
            <a:r>
              <a:rPr lang="en-US" sz="1000" dirty="0" smtClean="0">
                <a:latin typeface="Arial" pitchFamily="34" charset="0"/>
                <a:cs typeface="Arial" pitchFamily="34" charset="0"/>
              </a:rPr>
              <a:t>to return to the camera’s main page. </a:t>
            </a:r>
          </a:p>
          <a:p>
            <a:pPr marL="342900" indent="-342900">
              <a:spcBef>
                <a:spcPts val="413"/>
              </a:spcBef>
              <a:buAutoNum type="arabicPeriod"/>
            </a:pPr>
            <a:r>
              <a:rPr lang="en-US" sz="1000" dirty="0" smtClean="0">
                <a:latin typeface="Arial" pitchFamily="34" charset="0"/>
                <a:cs typeface="Arial" pitchFamily="34" charset="0"/>
              </a:rPr>
              <a:t>At the bottom of the page, select the stream you set as MJPEG. The camera will begin streaming video. </a:t>
            </a:r>
          </a:p>
        </p:txBody>
      </p:sp>
      <p:sp>
        <p:nvSpPr>
          <p:cNvPr id="8" name="Rectangle 7"/>
          <p:cNvSpPr/>
          <p:nvPr/>
        </p:nvSpPr>
        <p:spPr>
          <a:xfrm>
            <a:off x="780492"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18</a:t>
            </a:r>
            <a:endParaRPr lang="en-US" sz="1000" b="1" dirty="0">
              <a:solidFill>
                <a:prstClr val="black"/>
              </a:solidFill>
              <a:latin typeface="Arial Narrow" pitchFamily="34" charset="0"/>
              <a:cs typeface="Arial" pitchFamily="34" charset="0"/>
            </a:endParaRPr>
          </a:p>
        </p:txBody>
      </p:sp>
      <p:sp>
        <p:nvSpPr>
          <p:cNvPr id="9" name="Rectangle 8"/>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0" name="Rectangle 9"/>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1" name="Rectangle 10"/>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2" name="TextBox 11"/>
          <p:cNvSpPr txBox="1"/>
          <p:nvPr/>
        </p:nvSpPr>
        <p:spPr>
          <a:xfrm>
            <a:off x="318729" y="1679160"/>
            <a:ext cx="684407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WEBVIEWER* </a:t>
            </a:r>
            <a:endParaRPr lang="en-US" b="1" dirty="0">
              <a:latin typeface="Microsoft Sans Serif" pitchFamily="34" charset="0"/>
              <a:cs typeface="Microsoft Sans Serif" pitchFamily="34" charset="0"/>
            </a:endParaRPr>
          </a:p>
        </p:txBody>
      </p:sp>
      <p:grpSp>
        <p:nvGrpSpPr>
          <p:cNvPr id="2" name="Group 1"/>
          <p:cNvGrpSpPr/>
          <p:nvPr/>
        </p:nvGrpSpPr>
        <p:grpSpPr>
          <a:xfrm>
            <a:off x="477328" y="5018494"/>
            <a:ext cx="5847272" cy="4135859"/>
            <a:chOff x="477328" y="5018494"/>
            <a:chExt cx="5847272" cy="4135859"/>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840"/>
            <a:stretch/>
          </p:blipFill>
          <p:spPr bwMode="auto">
            <a:xfrm>
              <a:off x="477328" y="5018494"/>
              <a:ext cx="5847272" cy="4135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descr="http://72.243.193.205/cgi-bin/index.cgi - Windows Internet Explorer"/>
            <p:cNvPicPr>
              <a:picLocks noChangeAspect="1"/>
            </p:cNvPicPr>
            <p:nvPr/>
          </p:nvPicPr>
          <p:blipFill rotWithShape="1">
            <a:blip r:embed="rId3">
              <a:extLst>
                <a:ext uri="{28A0092B-C50C-407E-A947-70E740481C1C}">
                  <a14:useLocalDpi xmlns:a14="http://schemas.microsoft.com/office/drawing/2010/main" val="0"/>
                </a:ext>
              </a:extLst>
            </a:blip>
            <a:srcRect l="24243" t="25491" r="11727" b="28069"/>
            <a:stretch/>
          </p:blipFill>
          <p:spPr>
            <a:xfrm>
              <a:off x="749808" y="5577840"/>
              <a:ext cx="5346192" cy="3032760"/>
            </a:xfrm>
            <a:prstGeom prst="rect">
              <a:avLst/>
            </a:prstGeom>
            <a:effectLst/>
          </p:spPr>
        </p:pic>
      </p:grpSp>
    </p:spTree>
    <p:extLst>
      <p:ext uri="{BB962C8B-B14F-4D97-AF65-F5344CB8AC3E}">
        <p14:creationId xmlns:p14="http://schemas.microsoft.com/office/powerpoint/2010/main" val="8054814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http://72.243.193.205/cgi-bin/index.cgi - Windows Internet Explore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5656" y="5187281"/>
            <a:ext cx="5102352" cy="3965394"/>
          </a:xfrm>
          <a:prstGeom prst="rect">
            <a:avLst/>
          </a:prstGeom>
          <a:effectLst>
            <a:outerShdw blurRad="50800" dist="38100" dir="2700000" algn="tl" rotWithShape="0">
              <a:prstClr val="black">
                <a:alpha val="40000"/>
              </a:prstClr>
            </a:outerShdw>
          </a:effectLst>
        </p:spPr>
      </p:pic>
      <p:sp>
        <p:nvSpPr>
          <p:cNvPr id="19" name="TextBox 18"/>
          <p:cNvSpPr txBox="1"/>
          <p:nvPr/>
        </p:nvSpPr>
        <p:spPr>
          <a:xfrm>
            <a:off x="318727" y="2365702"/>
            <a:ext cx="7032094" cy="1616736"/>
          </a:xfrm>
          <a:prstGeom prst="rect">
            <a:avLst/>
          </a:prstGeom>
          <a:noFill/>
        </p:spPr>
        <p:txBody>
          <a:bodyPr wrap="square" lIns="188860" tIns="94430" rIns="188860" bIns="94430" rtlCol="0">
            <a:spAutoFit/>
          </a:bodyPr>
          <a:lstStyle/>
          <a:p>
            <a:pPr>
              <a:spcBef>
                <a:spcPts val="413"/>
              </a:spcBef>
            </a:pPr>
            <a:r>
              <a:rPr lang="en-US" sz="1600" b="1" spc="200" dirty="0">
                <a:solidFill>
                  <a:prstClr val="black"/>
                </a:solidFill>
                <a:latin typeface="Microsoft Sans Serif" pitchFamily="34" charset="0"/>
                <a:cs typeface="Microsoft Sans Serif" pitchFamily="34" charset="0"/>
              </a:rPr>
              <a:t>First Stream &amp; Second Stream</a:t>
            </a:r>
          </a:p>
          <a:p>
            <a:pPr>
              <a:spcBef>
                <a:spcPts val="413"/>
              </a:spcBef>
            </a:pPr>
            <a:endParaRPr lang="en-US" sz="1000" dirty="0">
              <a:latin typeface="Arial" pitchFamily="34" charset="0"/>
              <a:cs typeface="Arial" pitchFamily="34" charset="0"/>
            </a:endParaRPr>
          </a:p>
          <a:p>
            <a:pPr>
              <a:spcBef>
                <a:spcPts val="413"/>
              </a:spcBef>
            </a:pPr>
            <a:r>
              <a:rPr lang="en-US" sz="1000" i="1" dirty="0" smtClean="0">
                <a:latin typeface="Arial" pitchFamily="34" charset="0"/>
                <a:cs typeface="Arial" pitchFamily="34" charset="0"/>
              </a:rPr>
              <a:t>Configure two stream settings for monitoring and recording. </a:t>
            </a:r>
          </a:p>
          <a:p>
            <a:pPr>
              <a:spcBef>
                <a:spcPts val="413"/>
              </a:spcBef>
            </a:pPr>
            <a:r>
              <a:rPr lang="en-US" sz="1000" dirty="0" smtClean="0">
                <a:latin typeface="Arial" pitchFamily="34" charset="0"/>
                <a:cs typeface="Arial" pitchFamily="34" charset="0"/>
              </a:rPr>
              <a:t>On the main monitoring page, user can view the camera with the First Stream settings or the Second Stream settings. Below the display screen, click on the </a:t>
            </a:r>
            <a:r>
              <a:rPr lang="en-US" sz="1000" b="1" dirty="0" smtClean="0">
                <a:latin typeface="Arial" pitchFamily="34" charset="0"/>
                <a:cs typeface="Arial" pitchFamily="34" charset="0"/>
              </a:rPr>
              <a:t>First Stream </a:t>
            </a:r>
            <a:r>
              <a:rPr lang="en-US" sz="1000" dirty="0" smtClean="0">
                <a:latin typeface="Arial" pitchFamily="34" charset="0"/>
                <a:cs typeface="Arial" pitchFamily="34" charset="0"/>
              </a:rPr>
              <a:t>and </a:t>
            </a:r>
            <a:r>
              <a:rPr lang="en-US" sz="1000" b="1" dirty="0" smtClean="0">
                <a:latin typeface="Arial" pitchFamily="34" charset="0"/>
                <a:cs typeface="Arial" pitchFamily="34" charset="0"/>
              </a:rPr>
              <a:t>Second Stream </a:t>
            </a:r>
            <a:r>
              <a:rPr lang="en-US" sz="1000" dirty="0" smtClean="0">
                <a:latin typeface="Arial" pitchFamily="34" charset="0"/>
                <a:cs typeface="Arial" pitchFamily="34" charset="0"/>
              </a:rPr>
              <a:t>buttons to view the different camera settings. </a:t>
            </a:r>
          </a:p>
          <a:p>
            <a:pPr>
              <a:spcBef>
                <a:spcPts val="413"/>
              </a:spcBef>
            </a:pPr>
            <a:endParaRPr lang="en-US" sz="1000" dirty="0">
              <a:latin typeface="Arial" pitchFamily="34" charset="0"/>
              <a:cs typeface="Arial" pitchFamily="34" charset="0"/>
            </a:endParaRPr>
          </a:p>
          <a:p>
            <a:pPr>
              <a:spcBef>
                <a:spcPts val="413"/>
              </a:spcBef>
            </a:pPr>
            <a:r>
              <a:rPr lang="en-US" sz="1000" dirty="0" smtClean="0">
                <a:latin typeface="Arial" pitchFamily="34" charset="0"/>
                <a:cs typeface="Arial" pitchFamily="34" charset="0"/>
              </a:rPr>
              <a:t>To Setup Stream Settings, refer to PAGE 24. </a:t>
            </a:r>
          </a:p>
        </p:txBody>
      </p:sp>
      <p:sp>
        <p:nvSpPr>
          <p:cNvPr id="12" name="TextBox 11"/>
          <p:cNvSpPr txBox="1"/>
          <p:nvPr/>
        </p:nvSpPr>
        <p:spPr>
          <a:xfrm>
            <a:off x="318729" y="1679160"/>
            <a:ext cx="684407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WEBVIEWER* </a:t>
            </a:r>
            <a:endParaRPr lang="en-US" b="1" dirty="0">
              <a:latin typeface="Microsoft Sans Serif" pitchFamily="34" charset="0"/>
              <a:cs typeface="Microsoft Sans Serif" pitchFamily="34" charset="0"/>
            </a:endParaRPr>
          </a:p>
        </p:txBody>
      </p:sp>
      <p:sp>
        <p:nvSpPr>
          <p:cNvPr id="14" name="Rectangle 13"/>
          <p:cNvSpPr/>
          <p:nvPr/>
        </p:nvSpPr>
        <p:spPr>
          <a:xfrm>
            <a:off x="1524000" y="8191500"/>
            <a:ext cx="1403084" cy="533400"/>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15" name="Picture 2" descr="C:\Users\lala\Desktop\DW\Untitled-3.png"/>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6" name="Rectangle 15"/>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7" name="Rectangle 16"/>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8" name="Rectangle 17"/>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0" name="Rectangle 19"/>
          <p:cNvSpPr/>
          <p:nvPr/>
        </p:nvSpPr>
        <p:spPr>
          <a:xfrm>
            <a:off x="6437375"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19</a:t>
            </a:r>
            <a:endParaRPr lang="en-US" sz="1000" b="1" dirty="0">
              <a:solidFill>
                <a:prstClr val="black"/>
              </a:solidFill>
              <a:latin typeface="Arial Narrow" pitchFamily="34" charset="0"/>
              <a:cs typeface="Arial" pitchFamily="34" charset="0"/>
            </a:endParaRPr>
          </a:p>
        </p:txBody>
      </p:sp>
    </p:spTree>
    <p:extLst>
      <p:ext uri="{BB962C8B-B14F-4D97-AF65-F5344CB8AC3E}">
        <p14:creationId xmlns:p14="http://schemas.microsoft.com/office/powerpoint/2010/main" val="23534129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18727" y="2365702"/>
            <a:ext cx="7032094" cy="1493625"/>
          </a:xfrm>
          <a:prstGeom prst="rect">
            <a:avLst/>
          </a:prstGeom>
          <a:noFill/>
        </p:spPr>
        <p:txBody>
          <a:bodyPr wrap="square" lIns="188860" tIns="94430" rIns="188860" bIns="94430" rtlCol="0">
            <a:spAutoFit/>
          </a:bodyPr>
          <a:lstStyle/>
          <a:p>
            <a:pPr>
              <a:spcBef>
                <a:spcPts val="413"/>
              </a:spcBef>
            </a:pPr>
            <a:r>
              <a:rPr lang="en-US" sz="1600" b="1" spc="200" dirty="0">
                <a:solidFill>
                  <a:prstClr val="black"/>
                </a:solidFill>
                <a:latin typeface="Microsoft Sans Serif" pitchFamily="34" charset="0"/>
                <a:cs typeface="Microsoft Sans Serif" pitchFamily="34" charset="0"/>
              </a:rPr>
              <a:t>Export Image</a:t>
            </a:r>
          </a:p>
          <a:p>
            <a:pPr>
              <a:spcBef>
                <a:spcPts val="413"/>
              </a:spcBef>
            </a:pPr>
            <a:r>
              <a:rPr lang="en-US" sz="1200" spc="200" dirty="0" smtClean="0">
                <a:latin typeface="Microsoft Sans Serif" pitchFamily="34" charset="0"/>
                <a:cs typeface="Microsoft Sans Serif" pitchFamily="34" charset="0"/>
              </a:rPr>
              <a:t>Export a screenshot of the current live video to your computer. </a:t>
            </a:r>
          </a:p>
          <a:p>
            <a:pPr>
              <a:spcBef>
                <a:spcPts val="413"/>
              </a:spcBef>
            </a:pPr>
            <a:endParaRPr lang="en-US" sz="1000" dirty="0" smtClean="0">
              <a:latin typeface="Arial" pitchFamily="34" charset="0"/>
              <a:cs typeface="Arial" pitchFamily="34" charset="0"/>
            </a:endParaRPr>
          </a:p>
          <a:p>
            <a:pPr marL="342900" indent="-342900">
              <a:spcBef>
                <a:spcPts val="413"/>
              </a:spcBef>
              <a:buAutoNum type="arabicPeriod"/>
            </a:pPr>
            <a:r>
              <a:rPr lang="en-US" sz="1000" dirty="0" smtClean="0">
                <a:latin typeface="Arial" pitchFamily="34" charset="0"/>
                <a:cs typeface="Arial" pitchFamily="34" charset="0"/>
              </a:rPr>
              <a:t>Click </a:t>
            </a:r>
            <a:r>
              <a:rPr lang="en-US" sz="1000" b="1" dirty="0" smtClean="0">
                <a:latin typeface="Arial" pitchFamily="34" charset="0"/>
                <a:cs typeface="Arial" pitchFamily="34" charset="0"/>
              </a:rPr>
              <a:t>Export Image </a:t>
            </a:r>
            <a:r>
              <a:rPr lang="en-US" sz="1000" dirty="0" smtClean="0">
                <a:latin typeface="Arial" pitchFamily="34" charset="0"/>
                <a:cs typeface="Arial" pitchFamily="34" charset="0"/>
              </a:rPr>
              <a:t>button located on the left. “Save As” window will appear. </a:t>
            </a:r>
          </a:p>
          <a:p>
            <a:pPr marL="342900" indent="-342900">
              <a:spcBef>
                <a:spcPts val="413"/>
              </a:spcBef>
              <a:buAutoNum type="arabicPeriod"/>
            </a:pPr>
            <a:r>
              <a:rPr lang="en-US" sz="1000" dirty="0" smtClean="0">
                <a:latin typeface="Arial" pitchFamily="34" charset="0"/>
                <a:cs typeface="Arial" pitchFamily="34" charset="0"/>
              </a:rPr>
              <a:t>A .jpg image will automatically be stored  under a </a:t>
            </a:r>
            <a:r>
              <a:rPr lang="en-US" sz="1000" dirty="0" err="1" smtClean="0">
                <a:latin typeface="Arial" pitchFamily="34" charset="0"/>
                <a:cs typeface="Arial" pitchFamily="34" charset="0"/>
              </a:rPr>
              <a:t>WNMDWViewer</a:t>
            </a:r>
            <a:r>
              <a:rPr lang="en-US" sz="1000" dirty="0" smtClean="0">
                <a:latin typeface="Arial" pitchFamily="34" charset="0"/>
                <a:cs typeface="Arial" pitchFamily="34" charset="0"/>
              </a:rPr>
              <a:t> folder. </a:t>
            </a:r>
          </a:p>
          <a:p>
            <a:pPr marL="342900" indent="-342900">
              <a:spcBef>
                <a:spcPts val="413"/>
              </a:spcBef>
              <a:buAutoNum type="arabicPeriod"/>
            </a:pPr>
            <a:r>
              <a:rPr lang="en-US" sz="1000" dirty="0" smtClean="0">
                <a:latin typeface="Arial" pitchFamily="34" charset="0"/>
                <a:cs typeface="Arial" pitchFamily="34" charset="0"/>
              </a:rPr>
              <a:t>The image’s name will include the camera’s IP address, Channel name, and date and time. </a:t>
            </a:r>
            <a:endParaRPr lang="en-US" sz="1000" dirty="0" smtClean="0">
              <a:latin typeface="Arial" pitchFamily="34" charset="0"/>
              <a:cs typeface="Arial" pitchFamily="34" charset="0"/>
            </a:endParaRPr>
          </a:p>
        </p:txBody>
      </p:sp>
      <p:sp>
        <p:nvSpPr>
          <p:cNvPr id="8" name="Rectangle 7"/>
          <p:cNvSpPr/>
          <p:nvPr/>
        </p:nvSpPr>
        <p:spPr>
          <a:xfrm>
            <a:off x="780492"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20</a:t>
            </a:r>
            <a:endParaRPr lang="en-US" sz="1000" b="1" dirty="0">
              <a:solidFill>
                <a:prstClr val="black"/>
              </a:solidFill>
              <a:latin typeface="Arial Narrow" pitchFamily="34" charset="0"/>
              <a:cs typeface="Arial" pitchFamily="34" charset="0"/>
            </a:endParaRPr>
          </a:p>
        </p:txBody>
      </p:sp>
      <p:sp>
        <p:nvSpPr>
          <p:cNvPr id="9" name="Rectangle 8"/>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0" name="Rectangle 9"/>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1" name="Rectangle 10"/>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2" name="TextBox 11"/>
          <p:cNvSpPr txBox="1"/>
          <p:nvPr/>
        </p:nvSpPr>
        <p:spPr>
          <a:xfrm>
            <a:off x="318729" y="1679160"/>
            <a:ext cx="684407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WEBVIEWER* </a:t>
            </a:r>
            <a:endParaRPr lang="en-US" b="1" dirty="0">
              <a:latin typeface="Microsoft Sans Serif" pitchFamily="34" charset="0"/>
              <a:cs typeface="Microsoft Sans Serif" pitchFamily="34" charset="0"/>
            </a:endParaRPr>
          </a:p>
        </p:txBody>
      </p:sp>
      <p:pic>
        <p:nvPicPr>
          <p:cNvPr id="13" name="Picture 12" descr="http://72.243.193.205/cgi-bin/index.cgi - Windows Internet Explore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5488" y="5184648"/>
            <a:ext cx="5102352" cy="3965394"/>
          </a:xfrm>
          <a:prstGeom prst="rect">
            <a:avLst/>
          </a:prstGeom>
          <a:effectLst>
            <a:outerShdw blurRad="50800" dist="38100" dir="2700000" algn="tl" rotWithShape="0">
              <a:prstClr val="black">
                <a:alpha val="40000"/>
              </a:prstClr>
            </a:outerShdw>
          </a:effectLst>
        </p:spPr>
      </p:pic>
      <p:pic>
        <p:nvPicPr>
          <p:cNvPr id="2" name="Picture 1" descr="WNMDWView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7317" y="6858000"/>
            <a:ext cx="4191000" cy="2114336"/>
          </a:xfrm>
          <a:prstGeom prst="rect">
            <a:avLst/>
          </a:prstGeom>
        </p:spPr>
      </p:pic>
      <p:sp>
        <p:nvSpPr>
          <p:cNvPr id="3" name="Rectangle 2"/>
          <p:cNvSpPr/>
          <p:nvPr/>
        </p:nvSpPr>
        <p:spPr>
          <a:xfrm>
            <a:off x="1783080" y="6272784"/>
            <a:ext cx="381000" cy="762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56008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18727" y="2365702"/>
            <a:ext cx="7032094" cy="2057882"/>
          </a:xfrm>
          <a:prstGeom prst="rect">
            <a:avLst/>
          </a:prstGeom>
          <a:noFill/>
        </p:spPr>
        <p:txBody>
          <a:bodyPr wrap="square" lIns="188860" tIns="94430" rIns="188860" bIns="94430" rtlCol="0">
            <a:spAutoFit/>
          </a:bodyPr>
          <a:lstStyle/>
          <a:p>
            <a:pPr>
              <a:spcBef>
                <a:spcPts val="413"/>
              </a:spcBef>
            </a:pPr>
            <a:r>
              <a:rPr lang="en-US" sz="1600" b="1" spc="200" dirty="0">
                <a:solidFill>
                  <a:prstClr val="black"/>
                </a:solidFill>
                <a:latin typeface="Microsoft Sans Serif" pitchFamily="34" charset="0"/>
                <a:cs typeface="Microsoft Sans Serif" pitchFamily="34" charset="0"/>
              </a:rPr>
              <a:t>Print Image</a:t>
            </a:r>
          </a:p>
          <a:p>
            <a:pPr>
              <a:spcBef>
                <a:spcPts val="413"/>
              </a:spcBef>
            </a:pPr>
            <a:r>
              <a:rPr lang="en-US" sz="1200" spc="200" dirty="0" smtClean="0">
                <a:latin typeface="Microsoft Sans Serif" pitchFamily="34" charset="0"/>
                <a:cs typeface="Microsoft Sans Serif" pitchFamily="34" charset="0"/>
              </a:rPr>
              <a:t>Print a screenshot of the current live video.</a:t>
            </a:r>
          </a:p>
          <a:p>
            <a:pPr>
              <a:spcBef>
                <a:spcPts val="413"/>
              </a:spcBef>
            </a:pPr>
            <a:endParaRPr lang="en-US" sz="1000" dirty="0" smtClean="0">
              <a:latin typeface="Arial" pitchFamily="34" charset="0"/>
              <a:cs typeface="Arial" pitchFamily="34" charset="0"/>
            </a:endParaRPr>
          </a:p>
          <a:p>
            <a:pPr marL="342900" indent="-342900">
              <a:spcBef>
                <a:spcPts val="413"/>
              </a:spcBef>
              <a:buAutoNum type="arabicPeriod"/>
            </a:pPr>
            <a:r>
              <a:rPr lang="en-US" sz="1000" dirty="0" smtClean="0">
                <a:latin typeface="Arial" pitchFamily="34" charset="0"/>
                <a:cs typeface="Arial" pitchFamily="34" charset="0"/>
              </a:rPr>
              <a:t>Click </a:t>
            </a:r>
            <a:r>
              <a:rPr lang="en-US" sz="1000" b="1" dirty="0" smtClean="0">
                <a:latin typeface="Arial" pitchFamily="34" charset="0"/>
                <a:cs typeface="Arial" pitchFamily="34" charset="0"/>
              </a:rPr>
              <a:t>Print</a:t>
            </a:r>
            <a:r>
              <a:rPr lang="en-US" sz="1000" dirty="0" smtClean="0">
                <a:latin typeface="Arial" pitchFamily="34" charset="0"/>
                <a:cs typeface="Arial" pitchFamily="34" charset="0"/>
              </a:rPr>
              <a:t> button, and the </a:t>
            </a:r>
            <a:r>
              <a:rPr lang="en-US" sz="1000" b="1" dirty="0" smtClean="0">
                <a:latin typeface="Arial" pitchFamily="34" charset="0"/>
                <a:cs typeface="Arial" pitchFamily="34" charset="0"/>
              </a:rPr>
              <a:t>Print Preview </a:t>
            </a:r>
            <a:r>
              <a:rPr lang="en-US" sz="1000" dirty="0" smtClean="0">
                <a:latin typeface="Arial" pitchFamily="34" charset="0"/>
                <a:cs typeface="Arial" pitchFamily="34" charset="0"/>
              </a:rPr>
              <a:t>window will appear. </a:t>
            </a:r>
          </a:p>
          <a:p>
            <a:pPr marL="342900" indent="-342900">
              <a:spcBef>
                <a:spcPts val="413"/>
              </a:spcBef>
              <a:buAutoNum type="arabicPeriod"/>
            </a:pPr>
            <a:r>
              <a:rPr lang="en-US" sz="1000" dirty="0" smtClean="0">
                <a:latin typeface="Arial" pitchFamily="34" charset="0"/>
                <a:cs typeface="Arial" pitchFamily="34" charset="0"/>
              </a:rPr>
              <a:t>Scale the size of the screenshot or adjust the orientation of the screenshot. </a:t>
            </a:r>
          </a:p>
          <a:p>
            <a:pPr marL="342900" indent="-342900">
              <a:spcBef>
                <a:spcPts val="413"/>
              </a:spcBef>
              <a:buAutoNum type="arabicPeriod"/>
            </a:pPr>
            <a:r>
              <a:rPr lang="en-US" sz="1000" dirty="0" smtClean="0">
                <a:latin typeface="Arial" pitchFamily="34" charset="0"/>
                <a:cs typeface="Arial" pitchFamily="34" charset="0"/>
              </a:rPr>
              <a:t>To print the information about the screenshot, select </a:t>
            </a:r>
            <a:r>
              <a:rPr lang="en-US" sz="1000" b="1" dirty="0" smtClean="0">
                <a:latin typeface="Arial" pitchFamily="34" charset="0"/>
                <a:cs typeface="Arial" pitchFamily="34" charset="0"/>
              </a:rPr>
              <a:t>View Title</a:t>
            </a:r>
            <a:r>
              <a:rPr lang="en-US" sz="1000" dirty="0" smtClean="0">
                <a:latin typeface="Arial" pitchFamily="34" charset="0"/>
                <a:cs typeface="Arial" pitchFamily="34" charset="0"/>
              </a:rPr>
              <a:t>. To add a memo for the screenshot, click </a:t>
            </a:r>
            <a:r>
              <a:rPr lang="en-US" sz="1000" b="1" dirty="0" smtClean="0">
                <a:latin typeface="Arial" pitchFamily="34" charset="0"/>
                <a:cs typeface="Arial" pitchFamily="34" charset="0"/>
              </a:rPr>
              <a:t>Page Option</a:t>
            </a:r>
            <a:r>
              <a:rPr lang="en-US" sz="1000" dirty="0" smtClean="0">
                <a:latin typeface="Arial" pitchFamily="34" charset="0"/>
                <a:cs typeface="Arial" pitchFamily="34" charset="0"/>
              </a:rPr>
              <a:t>. </a:t>
            </a:r>
          </a:p>
          <a:p>
            <a:pPr marL="342900" indent="-342900">
              <a:spcBef>
                <a:spcPts val="413"/>
              </a:spcBef>
              <a:buAutoNum type="arabicPeriod"/>
            </a:pPr>
            <a:r>
              <a:rPr lang="en-US" sz="1000" dirty="0" smtClean="0">
                <a:latin typeface="Arial" pitchFamily="34" charset="0"/>
                <a:cs typeface="Arial" pitchFamily="34" charset="0"/>
              </a:rPr>
              <a:t>Go to </a:t>
            </a:r>
            <a:r>
              <a:rPr lang="en-US" sz="1000" b="1" dirty="0" smtClean="0">
                <a:latin typeface="Arial" pitchFamily="34" charset="0"/>
                <a:cs typeface="Arial" pitchFamily="34" charset="0"/>
              </a:rPr>
              <a:t>Printer Setup </a:t>
            </a:r>
            <a:r>
              <a:rPr lang="en-US" sz="1000" dirty="0" smtClean="0">
                <a:latin typeface="Arial" pitchFamily="34" charset="0"/>
                <a:cs typeface="Arial" pitchFamily="34" charset="0"/>
              </a:rPr>
              <a:t>to select the printer and manage the printer properties. </a:t>
            </a:r>
          </a:p>
          <a:p>
            <a:pPr marL="342900" indent="-342900">
              <a:spcBef>
                <a:spcPts val="413"/>
              </a:spcBef>
              <a:buAutoNum type="arabicPeriod"/>
            </a:pPr>
            <a:r>
              <a:rPr lang="en-US" sz="1000" dirty="0" smtClean="0">
                <a:latin typeface="Arial" pitchFamily="34" charset="0"/>
                <a:cs typeface="Arial" pitchFamily="34" charset="0"/>
              </a:rPr>
              <a:t>Select </a:t>
            </a:r>
            <a:r>
              <a:rPr lang="en-US" sz="1000" b="1" dirty="0" smtClean="0">
                <a:latin typeface="Arial" pitchFamily="34" charset="0"/>
                <a:cs typeface="Arial" pitchFamily="34" charset="0"/>
              </a:rPr>
              <a:t>Print</a:t>
            </a:r>
            <a:r>
              <a:rPr lang="en-US" sz="1000" dirty="0" smtClean="0">
                <a:latin typeface="Arial" pitchFamily="34" charset="0"/>
                <a:cs typeface="Arial" pitchFamily="34" charset="0"/>
              </a:rPr>
              <a:t> to print the page, or </a:t>
            </a:r>
            <a:r>
              <a:rPr lang="en-US" sz="1000" b="1" dirty="0" smtClean="0">
                <a:latin typeface="Arial" pitchFamily="34" charset="0"/>
                <a:cs typeface="Arial" pitchFamily="34" charset="0"/>
              </a:rPr>
              <a:t>Close</a:t>
            </a:r>
            <a:r>
              <a:rPr lang="en-US" sz="1000" dirty="0" smtClean="0">
                <a:latin typeface="Arial" pitchFamily="34" charset="0"/>
                <a:cs typeface="Arial" pitchFamily="34" charset="0"/>
              </a:rPr>
              <a:t> to cancel the print.  </a:t>
            </a:r>
          </a:p>
        </p:txBody>
      </p:sp>
      <p:sp>
        <p:nvSpPr>
          <p:cNvPr id="12" name="TextBox 11"/>
          <p:cNvSpPr txBox="1"/>
          <p:nvPr/>
        </p:nvSpPr>
        <p:spPr>
          <a:xfrm>
            <a:off x="318729" y="1679160"/>
            <a:ext cx="684407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WEBVIEWER* </a:t>
            </a:r>
            <a:endParaRPr lang="en-US" b="1" dirty="0">
              <a:latin typeface="Microsoft Sans Serif" pitchFamily="34" charset="0"/>
              <a:cs typeface="Microsoft Sans Serif" pitchFamily="34" charset="0"/>
            </a:endParaRPr>
          </a:p>
        </p:txBody>
      </p:sp>
      <p:pic>
        <p:nvPicPr>
          <p:cNvPr id="13" name="Picture 2" descr="C:\Users\lala\Desktop\DW\Untitled-3.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13"/>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5" name="Rectangle 14"/>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6" name="Rectangle 15"/>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7" name="Rectangle 16"/>
          <p:cNvSpPr/>
          <p:nvPr/>
        </p:nvSpPr>
        <p:spPr>
          <a:xfrm>
            <a:off x="6437375"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21</a:t>
            </a:r>
            <a:endParaRPr lang="en-US" sz="1000" b="1" dirty="0">
              <a:solidFill>
                <a:prstClr val="black"/>
              </a:solidFill>
              <a:latin typeface="Arial Narrow" pitchFamily="34" charset="0"/>
              <a:cs typeface="Arial" pitchFamily="34" charset="0"/>
            </a:endParaRPr>
          </a:p>
        </p:txBody>
      </p:sp>
      <p:pic>
        <p:nvPicPr>
          <p:cNvPr id="10" name="Picture 9" descr="http://72.243.193.205/cgi-bin/index.cgi - Windows Internet Explore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5184648"/>
            <a:ext cx="5102352" cy="3965394"/>
          </a:xfrm>
          <a:prstGeom prst="rect">
            <a:avLst/>
          </a:prstGeom>
          <a:effectLst>
            <a:outerShdw blurRad="50800" dist="38100" dir="2700000" algn="tl" rotWithShape="0">
              <a:prstClr val="black">
                <a:alpha val="40000"/>
              </a:prstClr>
            </a:outerShdw>
          </a:effectLst>
        </p:spPr>
      </p:pic>
      <p:pic>
        <p:nvPicPr>
          <p:cNvPr id="2" name="Picture 1" descr="Print Preview"/>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5600" y="5562600"/>
            <a:ext cx="2941095" cy="3231573"/>
          </a:xfrm>
          <a:prstGeom prst="rect">
            <a:avLst/>
          </a:prstGeom>
        </p:spPr>
      </p:pic>
    </p:spTree>
    <p:extLst>
      <p:ext uri="{BB962C8B-B14F-4D97-AF65-F5344CB8AC3E}">
        <p14:creationId xmlns:p14="http://schemas.microsoft.com/office/powerpoint/2010/main" val="36697207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http://72.243.193.205/cgi-bin/index.cgi - Windows Internet Explore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5184648"/>
            <a:ext cx="5102352" cy="3965394"/>
          </a:xfrm>
          <a:prstGeom prst="rect">
            <a:avLst/>
          </a:prstGeom>
          <a:effectLst>
            <a:outerShdw blurRad="50800" dist="38100" dir="2700000" algn="tl" rotWithShape="0">
              <a:prstClr val="black">
                <a:alpha val="40000"/>
              </a:prstClr>
            </a:outerShdw>
          </a:effectLst>
        </p:spPr>
      </p:pic>
      <p:sp>
        <p:nvSpPr>
          <p:cNvPr id="19" name="TextBox 18"/>
          <p:cNvSpPr txBox="1"/>
          <p:nvPr/>
        </p:nvSpPr>
        <p:spPr>
          <a:xfrm>
            <a:off x="318729" y="2365702"/>
            <a:ext cx="7032094" cy="2109178"/>
          </a:xfrm>
          <a:prstGeom prst="rect">
            <a:avLst/>
          </a:prstGeom>
          <a:noFill/>
        </p:spPr>
        <p:txBody>
          <a:bodyPr wrap="square" lIns="188860" tIns="94430" rIns="188860" bIns="94430" rtlCol="0">
            <a:spAutoFit/>
          </a:bodyPr>
          <a:lstStyle/>
          <a:p>
            <a:pPr>
              <a:spcBef>
                <a:spcPts val="413"/>
              </a:spcBef>
            </a:pPr>
            <a:r>
              <a:rPr lang="en-US" sz="1600" b="1" spc="200" dirty="0">
                <a:solidFill>
                  <a:prstClr val="black"/>
                </a:solidFill>
                <a:latin typeface="Microsoft Sans Serif" pitchFamily="34" charset="0"/>
                <a:cs typeface="Microsoft Sans Serif" pitchFamily="34" charset="0"/>
              </a:rPr>
              <a:t>Instant Recording</a:t>
            </a:r>
          </a:p>
          <a:p>
            <a:pPr>
              <a:spcBef>
                <a:spcPts val="413"/>
              </a:spcBef>
            </a:pPr>
            <a:r>
              <a:rPr lang="en-US" sz="1200" spc="200" dirty="0" smtClean="0">
                <a:latin typeface="Microsoft Sans Serif" pitchFamily="34" charset="0"/>
                <a:cs typeface="Microsoft Sans Serif" pitchFamily="34" charset="0"/>
              </a:rPr>
              <a:t>Record live video to your local drive.</a:t>
            </a:r>
          </a:p>
          <a:p>
            <a:pPr>
              <a:spcBef>
                <a:spcPts val="413"/>
              </a:spcBef>
            </a:pPr>
            <a:endParaRPr lang="en-US" sz="1000" i="1" dirty="0" smtClean="0">
              <a:latin typeface="Arial" pitchFamily="34" charset="0"/>
              <a:cs typeface="Arial" pitchFamily="34" charset="0"/>
            </a:endParaRPr>
          </a:p>
          <a:p>
            <a:pPr>
              <a:spcBef>
                <a:spcPts val="413"/>
              </a:spcBef>
            </a:pPr>
            <a:r>
              <a:rPr lang="en-US" sz="1000" i="1" dirty="0" smtClean="0">
                <a:latin typeface="Arial" pitchFamily="34" charset="0"/>
                <a:cs typeface="Arial" pitchFamily="34" charset="0"/>
              </a:rPr>
              <a:t>To Setup Instant Recording</a:t>
            </a:r>
          </a:p>
          <a:p>
            <a:pPr marL="342900" indent="-342900">
              <a:spcBef>
                <a:spcPts val="413"/>
              </a:spcBef>
              <a:buAutoNum type="arabicPeriod"/>
            </a:pPr>
            <a:r>
              <a:rPr lang="en-US" sz="1000" dirty="0" smtClean="0">
                <a:latin typeface="Arial" pitchFamily="34" charset="0"/>
                <a:cs typeface="Arial" pitchFamily="34" charset="0"/>
              </a:rPr>
              <a:t>Click on the </a:t>
            </a:r>
            <a:r>
              <a:rPr lang="en-US" sz="1000" b="1" dirty="0" smtClean="0">
                <a:latin typeface="Arial" pitchFamily="34" charset="0"/>
                <a:cs typeface="Arial" pitchFamily="34" charset="0"/>
              </a:rPr>
              <a:t>Record</a:t>
            </a:r>
            <a:r>
              <a:rPr lang="en-US" sz="1000" dirty="0" smtClean="0">
                <a:latin typeface="Arial" pitchFamily="34" charset="0"/>
                <a:cs typeface="Arial" pitchFamily="34" charset="0"/>
              </a:rPr>
              <a:t> button</a:t>
            </a:r>
            <a:r>
              <a:rPr lang="en-US" sz="1000" dirty="0">
                <a:latin typeface="Arial" pitchFamily="34" charset="0"/>
                <a:cs typeface="Arial" pitchFamily="34" charset="0"/>
              </a:rPr>
              <a:t> </a:t>
            </a:r>
            <a:r>
              <a:rPr lang="en-US" sz="1000" dirty="0" smtClean="0">
                <a:latin typeface="Arial" pitchFamily="34" charset="0"/>
                <a:cs typeface="Arial" pitchFamily="34" charset="0"/>
              </a:rPr>
              <a:t>located to the left of the </a:t>
            </a:r>
            <a:r>
              <a:rPr lang="en-US" sz="1000" dirty="0" err="1" smtClean="0">
                <a:latin typeface="Arial" pitchFamily="34" charset="0"/>
                <a:cs typeface="Arial" pitchFamily="34" charset="0"/>
              </a:rPr>
              <a:t>Webviewer</a:t>
            </a:r>
            <a:r>
              <a:rPr lang="en-US" sz="1000" dirty="0" smtClean="0">
                <a:latin typeface="Arial" pitchFamily="34" charset="0"/>
                <a:cs typeface="Arial" pitchFamily="34" charset="0"/>
              </a:rPr>
              <a:t>. </a:t>
            </a:r>
          </a:p>
          <a:p>
            <a:pPr marL="342900" indent="-342900">
              <a:spcBef>
                <a:spcPts val="413"/>
              </a:spcBef>
              <a:buAutoNum type="arabicPeriod"/>
            </a:pPr>
            <a:r>
              <a:rPr lang="en-US" sz="1000" dirty="0" smtClean="0">
                <a:latin typeface="Arial" pitchFamily="34" charset="0"/>
                <a:cs typeface="Arial" pitchFamily="34" charset="0"/>
              </a:rPr>
              <a:t>Setup where you want the videos to be saved. </a:t>
            </a:r>
          </a:p>
          <a:p>
            <a:pPr marL="342900" indent="-342900">
              <a:spcBef>
                <a:spcPts val="413"/>
              </a:spcBef>
              <a:buAutoNum type="arabicPeriod"/>
            </a:pPr>
            <a:r>
              <a:rPr lang="en-US" sz="1000" dirty="0" smtClean="0">
                <a:latin typeface="Arial" pitchFamily="34" charset="0"/>
                <a:cs typeface="Arial" pitchFamily="34" charset="0"/>
              </a:rPr>
              <a:t>Setup the duration of the instant recording</a:t>
            </a:r>
            <a:r>
              <a:rPr lang="en-US" sz="1000" dirty="0">
                <a:latin typeface="Arial" pitchFamily="34" charset="0"/>
                <a:cs typeface="Arial" pitchFamily="34" charset="0"/>
              </a:rPr>
              <a:t>. You can record up to 120 seconds </a:t>
            </a:r>
            <a:r>
              <a:rPr lang="en-US" sz="1000" dirty="0" smtClean="0">
                <a:latin typeface="Arial" pitchFamily="34" charset="0"/>
                <a:cs typeface="Arial" pitchFamily="34" charset="0"/>
              </a:rPr>
              <a:t>of live video.</a:t>
            </a:r>
          </a:p>
          <a:p>
            <a:pPr marL="342900" indent="-342900">
              <a:spcBef>
                <a:spcPts val="413"/>
              </a:spcBef>
              <a:buAutoNum type="arabicPeriod"/>
            </a:pPr>
            <a:r>
              <a:rPr lang="en-US" sz="1000" dirty="0" smtClean="0">
                <a:latin typeface="Arial" pitchFamily="34" charset="0"/>
                <a:cs typeface="Arial" pitchFamily="34" charset="0"/>
              </a:rPr>
              <a:t>When setup is complete, click </a:t>
            </a:r>
            <a:r>
              <a:rPr lang="en-US" sz="1000" b="1" dirty="0" smtClean="0">
                <a:latin typeface="Arial" pitchFamily="34" charset="0"/>
                <a:cs typeface="Arial" pitchFamily="34" charset="0"/>
              </a:rPr>
              <a:t>OK</a:t>
            </a:r>
            <a:r>
              <a:rPr lang="en-US" sz="1000" dirty="0" smtClean="0">
                <a:latin typeface="Arial" pitchFamily="34" charset="0"/>
                <a:cs typeface="Arial" pitchFamily="34" charset="0"/>
              </a:rPr>
              <a:t> to save changes or </a:t>
            </a:r>
            <a:r>
              <a:rPr lang="en-US" sz="1000" b="1" dirty="0" smtClean="0">
                <a:latin typeface="Arial" pitchFamily="34" charset="0"/>
                <a:cs typeface="Arial" pitchFamily="34" charset="0"/>
              </a:rPr>
              <a:t>Cancel</a:t>
            </a:r>
            <a:r>
              <a:rPr lang="en-US" sz="1000" dirty="0" smtClean="0">
                <a:latin typeface="Arial" pitchFamily="34" charset="0"/>
                <a:cs typeface="Arial" pitchFamily="34" charset="0"/>
              </a:rPr>
              <a:t> to cancel any changes. </a:t>
            </a:r>
          </a:p>
          <a:p>
            <a:pPr>
              <a:spcBef>
                <a:spcPts val="413"/>
              </a:spcBef>
            </a:pPr>
            <a:endParaRPr lang="en-US" sz="1000" dirty="0">
              <a:latin typeface="Arial" pitchFamily="34" charset="0"/>
              <a:cs typeface="Arial" pitchFamily="34" charset="0"/>
            </a:endParaRPr>
          </a:p>
        </p:txBody>
      </p:sp>
      <p:sp>
        <p:nvSpPr>
          <p:cNvPr id="8" name="Rectangle 7"/>
          <p:cNvSpPr/>
          <p:nvPr/>
        </p:nvSpPr>
        <p:spPr>
          <a:xfrm>
            <a:off x="780492"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22</a:t>
            </a:r>
            <a:endParaRPr lang="en-US" sz="1000" b="1" dirty="0">
              <a:solidFill>
                <a:prstClr val="black"/>
              </a:solidFill>
              <a:latin typeface="Arial Narrow" pitchFamily="34" charset="0"/>
              <a:cs typeface="Arial" pitchFamily="34" charset="0"/>
            </a:endParaRPr>
          </a:p>
        </p:txBody>
      </p:sp>
      <p:sp>
        <p:nvSpPr>
          <p:cNvPr id="9" name="Rectangle 8"/>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0" name="Rectangle 9"/>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1" name="Rectangle 10"/>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2" name="TextBox 11"/>
          <p:cNvSpPr txBox="1"/>
          <p:nvPr/>
        </p:nvSpPr>
        <p:spPr>
          <a:xfrm>
            <a:off x="318729" y="1679160"/>
            <a:ext cx="684407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WEBVIEWER* </a:t>
            </a:r>
            <a:endParaRPr lang="en-US" b="1" dirty="0">
              <a:latin typeface="Microsoft Sans Serif" pitchFamily="34" charset="0"/>
              <a:cs typeface="Microsoft Sans Serif" pitchFamily="34" charset="0"/>
            </a:endParaRPr>
          </a:p>
        </p:txBody>
      </p:sp>
      <p:pic>
        <p:nvPicPr>
          <p:cNvPr id="3" name="Picture 2"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400" y="6172200"/>
            <a:ext cx="3291840" cy="1857446"/>
          </a:xfrm>
          <a:prstGeom prst="rect">
            <a:avLst/>
          </a:prstGeom>
        </p:spPr>
      </p:pic>
      <p:pic>
        <p:nvPicPr>
          <p:cNvPr id="2" name="Picture 1" descr="Recor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1200" y="6781800"/>
            <a:ext cx="1223682" cy="990600"/>
          </a:xfrm>
          <a:prstGeom prst="rect">
            <a:avLst/>
          </a:prstGeom>
        </p:spPr>
      </p:pic>
    </p:spTree>
    <p:extLst>
      <p:ext uri="{BB962C8B-B14F-4D97-AF65-F5344CB8AC3E}">
        <p14:creationId xmlns:p14="http://schemas.microsoft.com/office/powerpoint/2010/main" val="28940418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18729" y="2365702"/>
            <a:ext cx="7032094" cy="1903994"/>
          </a:xfrm>
          <a:prstGeom prst="rect">
            <a:avLst/>
          </a:prstGeom>
          <a:noFill/>
        </p:spPr>
        <p:txBody>
          <a:bodyPr wrap="square" lIns="188860" tIns="94430" rIns="188860" bIns="94430" rtlCol="0">
            <a:spAutoFit/>
          </a:bodyPr>
          <a:lstStyle/>
          <a:p>
            <a:pPr>
              <a:spcBef>
                <a:spcPts val="413"/>
              </a:spcBef>
            </a:pPr>
            <a:r>
              <a:rPr lang="en-US" sz="1600" b="1" spc="200" dirty="0">
                <a:solidFill>
                  <a:prstClr val="black"/>
                </a:solidFill>
                <a:latin typeface="Microsoft Sans Serif" pitchFamily="34" charset="0"/>
                <a:cs typeface="Microsoft Sans Serif" pitchFamily="34" charset="0"/>
              </a:rPr>
              <a:t>Instant Recording</a:t>
            </a:r>
          </a:p>
          <a:p>
            <a:pPr>
              <a:spcBef>
                <a:spcPts val="413"/>
              </a:spcBef>
            </a:pPr>
            <a:r>
              <a:rPr lang="en-US" sz="1200" spc="200" dirty="0" smtClean="0">
                <a:latin typeface="Microsoft Sans Serif" pitchFamily="34" charset="0"/>
                <a:cs typeface="Microsoft Sans Serif" pitchFamily="34" charset="0"/>
              </a:rPr>
              <a:t>Record live video to your local drive.</a:t>
            </a:r>
          </a:p>
          <a:p>
            <a:pPr>
              <a:spcBef>
                <a:spcPts val="413"/>
              </a:spcBef>
            </a:pPr>
            <a:endParaRPr lang="en-US" sz="1000" i="1" dirty="0" smtClean="0">
              <a:latin typeface="Arial" pitchFamily="34" charset="0"/>
              <a:cs typeface="Arial" pitchFamily="34" charset="0"/>
            </a:endParaRPr>
          </a:p>
          <a:p>
            <a:pPr>
              <a:spcBef>
                <a:spcPts val="413"/>
              </a:spcBef>
            </a:pPr>
            <a:r>
              <a:rPr lang="en-US" sz="1000" i="1" dirty="0" smtClean="0">
                <a:latin typeface="Arial" pitchFamily="34" charset="0"/>
                <a:cs typeface="Arial" pitchFamily="34" charset="0"/>
              </a:rPr>
              <a:t>To Start and Stop Instant </a:t>
            </a:r>
            <a:r>
              <a:rPr lang="en-US" sz="1000" i="1" dirty="0">
                <a:latin typeface="Arial" pitchFamily="34" charset="0"/>
                <a:cs typeface="Arial" pitchFamily="34" charset="0"/>
              </a:rPr>
              <a:t>Recording</a:t>
            </a:r>
          </a:p>
          <a:p>
            <a:pPr marL="347663" indent="-347663">
              <a:spcBef>
                <a:spcPts val="413"/>
              </a:spcBef>
              <a:buAutoNum type="arabicPeriod"/>
              <a:tabLst>
                <a:tab pos="623888" algn="l"/>
              </a:tabLst>
            </a:pPr>
            <a:r>
              <a:rPr lang="en-US" sz="1000" dirty="0" smtClean="0">
                <a:latin typeface="Arial" pitchFamily="34" charset="0"/>
                <a:cs typeface="Arial" pitchFamily="34" charset="0"/>
              </a:rPr>
              <a:t>To Start, right-click anywhere on the display screen.  </a:t>
            </a:r>
          </a:p>
          <a:p>
            <a:pPr marL="347663" indent="-347663">
              <a:spcBef>
                <a:spcPts val="413"/>
              </a:spcBef>
              <a:buAutoNum type="arabicPeriod"/>
              <a:tabLst>
                <a:tab pos="623888" algn="l"/>
              </a:tabLst>
            </a:pPr>
            <a:r>
              <a:rPr lang="en-US" sz="1000" dirty="0" smtClean="0">
                <a:latin typeface="Arial" pitchFamily="34" charset="0"/>
                <a:cs typeface="Arial" pitchFamily="34" charset="0"/>
              </a:rPr>
              <a:t>Click on </a:t>
            </a:r>
            <a:r>
              <a:rPr lang="en-US" sz="1000" b="1" dirty="0" smtClean="0">
                <a:latin typeface="Arial" pitchFamily="34" charset="0"/>
                <a:cs typeface="Arial" pitchFamily="34" charset="0"/>
              </a:rPr>
              <a:t>Start Rec</a:t>
            </a:r>
            <a:r>
              <a:rPr lang="en-US" sz="1000" dirty="0" smtClean="0">
                <a:latin typeface="Arial" pitchFamily="34" charset="0"/>
                <a:cs typeface="Arial" pitchFamily="34" charset="0"/>
              </a:rPr>
              <a:t>. The icon on the top right of the screen will change to </a:t>
            </a:r>
            <a:r>
              <a:rPr lang="en-US" sz="1000" b="1" dirty="0" smtClean="0">
                <a:solidFill>
                  <a:srgbClr val="FF0000"/>
                </a:solidFill>
                <a:latin typeface="Arial" pitchFamily="34" charset="0"/>
                <a:cs typeface="Arial" pitchFamily="34" charset="0"/>
              </a:rPr>
              <a:t>INSTANT</a:t>
            </a:r>
            <a:r>
              <a:rPr lang="en-US" sz="1000" dirty="0" smtClean="0">
                <a:latin typeface="Arial" pitchFamily="34" charset="0"/>
                <a:cs typeface="Arial" pitchFamily="34" charset="0"/>
              </a:rPr>
              <a:t>.</a:t>
            </a:r>
          </a:p>
          <a:p>
            <a:pPr marL="347663" indent="-347663">
              <a:spcBef>
                <a:spcPts val="413"/>
              </a:spcBef>
              <a:buAutoNum type="arabicPeriod"/>
              <a:tabLst>
                <a:tab pos="623888" algn="l"/>
              </a:tabLst>
            </a:pPr>
            <a:r>
              <a:rPr lang="en-US" sz="1000" dirty="0" smtClean="0">
                <a:latin typeface="Arial" pitchFamily="34" charset="0"/>
                <a:cs typeface="Arial" pitchFamily="34" charset="0"/>
              </a:rPr>
              <a:t>To Stop, right-click anywhere on the display screen. </a:t>
            </a:r>
          </a:p>
          <a:p>
            <a:pPr marL="347663" indent="-347663">
              <a:spcBef>
                <a:spcPts val="413"/>
              </a:spcBef>
              <a:buAutoNum type="arabicPeriod"/>
              <a:tabLst>
                <a:tab pos="623888" algn="l"/>
              </a:tabLst>
            </a:pPr>
            <a:r>
              <a:rPr lang="en-US" sz="1000" dirty="0" smtClean="0">
                <a:latin typeface="Arial" pitchFamily="34" charset="0"/>
                <a:cs typeface="Arial" pitchFamily="34" charset="0"/>
              </a:rPr>
              <a:t>Click on </a:t>
            </a:r>
            <a:r>
              <a:rPr lang="en-US" sz="1000" b="1" dirty="0" smtClean="0">
                <a:latin typeface="Arial" pitchFamily="34" charset="0"/>
                <a:cs typeface="Arial" pitchFamily="34" charset="0"/>
              </a:rPr>
              <a:t>Stop Rec</a:t>
            </a:r>
            <a:r>
              <a:rPr lang="en-US" sz="1000" dirty="0" smtClean="0">
                <a:latin typeface="Arial" pitchFamily="34" charset="0"/>
                <a:cs typeface="Arial" pitchFamily="34" charset="0"/>
              </a:rPr>
              <a:t>. The video will be displayed in the designated folder when recording is complete. </a:t>
            </a:r>
          </a:p>
        </p:txBody>
      </p:sp>
      <p:sp>
        <p:nvSpPr>
          <p:cNvPr id="12" name="TextBox 11"/>
          <p:cNvSpPr txBox="1"/>
          <p:nvPr/>
        </p:nvSpPr>
        <p:spPr>
          <a:xfrm>
            <a:off x="318729" y="1679160"/>
            <a:ext cx="684407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WEBVIEWER* </a:t>
            </a:r>
            <a:endParaRPr lang="en-US" b="1" dirty="0">
              <a:latin typeface="Microsoft Sans Serif" pitchFamily="34" charset="0"/>
              <a:cs typeface="Microsoft Sans Serif" pitchFamily="34" charset="0"/>
            </a:endParaRPr>
          </a:p>
        </p:txBody>
      </p:sp>
      <p:pic>
        <p:nvPicPr>
          <p:cNvPr id="13" name="Picture 2" descr="C:\Users\lala\Desktop\DW\Untitled-3.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5" name="Rectangle 14"/>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6" name="Rectangle 15"/>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7" name="Rectangle 16"/>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8" name="Rectangle 17"/>
          <p:cNvSpPr/>
          <p:nvPr/>
        </p:nvSpPr>
        <p:spPr>
          <a:xfrm>
            <a:off x="6437375"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23</a:t>
            </a:r>
            <a:endParaRPr lang="en-US" sz="1000" b="1" dirty="0">
              <a:solidFill>
                <a:prstClr val="black"/>
              </a:solidFill>
              <a:latin typeface="Arial Narrow" pitchFamily="34" charset="0"/>
              <a:cs typeface="Arial" pitchFamily="34" charset="0"/>
            </a:endParaRPr>
          </a:p>
        </p:txBody>
      </p:sp>
      <p:pic>
        <p:nvPicPr>
          <p:cNvPr id="20" name="Picture 19" descr="http://72.243.193.205/cgi-bin/index.cgi - Windows Internet Explore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5184648"/>
            <a:ext cx="5102352" cy="3965394"/>
          </a:xfrm>
          <a:prstGeom prst="rect">
            <a:avLst/>
          </a:prstGeom>
          <a:effectLst>
            <a:outerShdw blurRad="50800" dist="38100" dir="2700000" algn="tl" rotWithShape="0">
              <a:prstClr val="black">
                <a:alpha val="40000"/>
              </a:prstClr>
            </a:outerShdw>
          </a:effectLst>
        </p:spPr>
      </p:pic>
      <p:pic>
        <p:nvPicPr>
          <p:cNvPr id="3" name="Picture 2"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400" y="5638800"/>
            <a:ext cx="4169668" cy="3124200"/>
          </a:xfrm>
          <a:prstGeom prst="rect">
            <a:avLst/>
          </a:prstGeom>
        </p:spPr>
      </p:pic>
    </p:spTree>
    <p:extLst>
      <p:ext uri="{BB962C8B-B14F-4D97-AF65-F5344CB8AC3E}">
        <p14:creationId xmlns:p14="http://schemas.microsoft.com/office/powerpoint/2010/main" val="14230521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18727" y="2365702"/>
            <a:ext cx="7032094" cy="2919657"/>
          </a:xfrm>
          <a:prstGeom prst="rect">
            <a:avLst/>
          </a:prstGeom>
          <a:noFill/>
        </p:spPr>
        <p:txBody>
          <a:bodyPr wrap="square" lIns="188860" tIns="94430" rIns="188860" bIns="94430" rtlCol="0">
            <a:spAutoFit/>
          </a:bodyPr>
          <a:lstStyle/>
          <a:p>
            <a:pPr>
              <a:spcBef>
                <a:spcPts val="413"/>
              </a:spcBef>
            </a:pPr>
            <a:r>
              <a:rPr lang="en-US" sz="1600" b="1" spc="200" dirty="0">
                <a:solidFill>
                  <a:prstClr val="black"/>
                </a:solidFill>
                <a:latin typeface="Microsoft Sans Serif" pitchFamily="34" charset="0"/>
                <a:cs typeface="Microsoft Sans Serif" pitchFamily="34" charset="0"/>
              </a:rPr>
              <a:t>Setup &gt; Video &gt; Stream Settings</a:t>
            </a:r>
          </a:p>
          <a:p>
            <a:pPr>
              <a:spcBef>
                <a:spcPts val="413"/>
              </a:spcBef>
            </a:pPr>
            <a:endParaRPr lang="en-US" sz="1600" b="1" spc="200" dirty="0">
              <a:solidFill>
                <a:prstClr val="black"/>
              </a:solidFill>
              <a:latin typeface="Microsoft Sans Serif" pitchFamily="34" charset="0"/>
              <a:cs typeface="Microsoft Sans Serif" pitchFamily="34" charset="0"/>
            </a:endParaRPr>
          </a:p>
          <a:p>
            <a:pPr>
              <a:spcBef>
                <a:spcPts val="413"/>
              </a:spcBef>
            </a:pPr>
            <a:endParaRPr lang="en-US" sz="1200" i="1" dirty="0">
              <a:solidFill>
                <a:prstClr val="black"/>
              </a:solidFill>
              <a:latin typeface="Arial" pitchFamily="34" charset="0"/>
              <a:cs typeface="Arial" pitchFamily="34" charset="0"/>
            </a:endParaRPr>
          </a:p>
          <a:p>
            <a:pPr>
              <a:spcBef>
                <a:spcPts val="413"/>
              </a:spcBef>
            </a:pPr>
            <a:r>
              <a:rPr lang="en-US" sz="1000" i="1" dirty="0">
                <a:solidFill>
                  <a:prstClr val="black"/>
                </a:solidFill>
                <a:latin typeface="Arial" pitchFamily="34" charset="0"/>
                <a:cs typeface="Arial" pitchFamily="34" charset="0"/>
              </a:rPr>
              <a:t>The Recommended Stream Settings are indicated on the image to the left. This is also the factory default settings. </a:t>
            </a:r>
          </a:p>
          <a:p>
            <a:pPr marL="342900" indent="-342900">
              <a:spcBef>
                <a:spcPts val="413"/>
              </a:spcBef>
              <a:buFontTx/>
              <a:buAutoNum type="arabicPeriod"/>
            </a:pPr>
            <a:r>
              <a:rPr lang="en-US" sz="1000" dirty="0">
                <a:solidFill>
                  <a:prstClr val="black"/>
                </a:solidFill>
                <a:latin typeface="Arial" pitchFamily="34" charset="0"/>
                <a:cs typeface="Arial" pitchFamily="34" charset="0"/>
              </a:rPr>
              <a:t>Name: Set a distinguished name to each stream to identify each. </a:t>
            </a:r>
          </a:p>
          <a:p>
            <a:pPr marL="342900" indent="-342900">
              <a:spcBef>
                <a:spcPts val="413"/>
              </a:spcBef>
              <a:buFontTx/>
              <a:buAutoNum type="arabicPeriod"/>
            </a:pPr>
            <a:r>
              <a:rPr lang="en-US" sz="1000" dirty="0">
                <a:solidFill>
                  <a:prstClr val="black"/>
                </a:solidFill>
                <a:latin typeface="Arial" pitchFamily="34" charset="0"/>
                <a:cs typeface="Arial" pitchFamily="34" charset="0"/>
              </a:rPr>
              <a:t>Resolution: Set Resolution for each stream. The better the resolution of the video, the more bandwidth it will require to stream images. </a:t>
            </a:r>
          </a:p>
          <a:p>
            <a:pPr marL="342900" indent="-342900">
              <a:spcBef>
                <a:spcPts val="413"/>
              </a:spcBef>
              <a:buFontTx/>
              <a:buAutoNum type="arabicPeriod"/>
            </a:pPr>
            <a:r>
              <a:rPr lang="en-US" sz="1000" dirty="0">
                <a:solidFill>
                  <a:prstClr val="black"/>
                </a:solidFill>
                <a:latin typeface="Arial" pitchFamily="34" charset="0"/>
                <a:cs typeface="Arial" pitchFamily="34" charset="0"/>
              </a:rPr>
              <a:t>Compression Type (Codec): Select the type of compression to use when outputting the video. </a:t>
            </a:r>
          </a:p>
          <a:p>
            <a:pPr marL="342900" indent="-342900">
              <a:spcBef>
                <a:spcPts val="413"/>
              </a:spcBef>
              <a:buFontTx/>
              <a:buAutoNum type="arabicPeriod"/>
            </a:pPr>
            <a:r>
              <a:rPr lang="en-US" sz="1000" dirty="0">
                <a:solidFill>
                  <a:prstClr val="black"/>
                </a:solidFill>
                <a:latin typeface="Arial" pitchFamily="34" charset="0"/>
                <a:cs typeface="Arial" pitchFamily="34" charset="0"/>
              </a:rPr>
              <a:t>Data Transfer Speed: Set encoding bitrate if H.264 and MPEG4 compression type is selected. </a:t>
            </a:r>
          </a:p>
          <a:p>
            <a:pPr marL="342900" indent="-342900">
              <a:spcBef>
                <a:spcPts val="413"/>
              </a:spcBef>
              <a:buFontTx/>
              <a:buAutoNum type="arabicPeriod"/>
            </a:pPr>
            <a:r>
              <a:rPr lang="en-US" sz="1000" dirty="0" err="1">
                <a:solidFill>
                  <a:prstClr val="black"/>
                </a:solidFill>
                <a:latin typeface="Arial" pitchFamily="34" charset="0"/>
                <a:cs typeface="Arial" pitchFamily="34" charset="0"/>
              </a:rPr>
              <a:t>Framerate</a:t>
            </a:r>
            <a:r>
              <a:rPr lang="en-US" sz="1000" dirty="0">
                <a:solidFill>
                  <a:prstClr val="black"/>
                </a:solidFill>
                <a:latin typeface="Arial" pitchFamily="34" charset="0"/>
                <a:cs typeface="Arial" pitchFamily="34" charset="0"/>
              </a:rPr>
              <a:t>: Select from 0fps to 30fps. </a:t>
            </a:r>
          </a:p>
          <a:p>
            <a:pPr marL="342900" indent="-342900">
              <a:spcBef>
                <a:spcPts val="413"/>
              </a:spcBef>
              <a:buFontTx/>
              <a:buAutoNum type="arabicPeriod"/>
            </a:pPr>
            <a:r>
              <a:rPr lang="en-US" sz="1000" dirty="0">
                <a:solidFill>
                  <a:prstClr val="black"/>
                </a:solidFill>
                <a:latin typeface="Arial" pitchFamily="34" charset="0"/>
                <a:cs typeface="Arial" pitchFamily="34" charset="0"/>
              </a:rPr>
              <a:t>MJPEG Quality: Set MJPEG image quality. This is only available when the compression is set to MJPEG. The higher the quality, the more bandwidth will be required to stream the image.  </a:t>
            </a:r>
          </a:p>
          <a:p>
            <a:pPr marL="342900" indent="-342900">
              <a:spcBef>
                <a:spcPts val="413"/>
              </a:spcBef>
              <a:buFontTx/>
              <a:buAutoNum type="arabicPeriod"/>
            </a:pPr>
            <a:r>
              <a:rPr lang="en-US" sz="1000" dirty="0">
                <a:solidFill>
                  <a:prstClr val="black"/>
                </a:solidFill>
                <a:latin typeface="Arial" pitchFamily="34" charset="0"/>
                <a:cs typeface="Arial" pitchFamily="34" charset="0"/>
              </a:rPr>
              <a:t>Select Apply to save changes.</a:t>
            </a:r>
          </a:p>
        </p:txBody>
      </p:sp>
      <p:sp>
        <p:nvSpPr>
          <p:cNvPr id="8" name="Rectangle 7"/>
          <p:cNvSpPr/>
          <p:nvPr/>
        </p:nvSpPr>
        <p:spPr>
          <a:xfrm>
            <a:off x="780492"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24</a:t>
            </a:r>
            <a:endParaRPr lang="en-US" sz="1000" b="1" dirty="0">
              <a:solidFill>
                <a:prstClr val="black"/>
              </a:solidFill>
              <a:latin typeface="Arial Narrow" pitchFamily="34" charset="0"/>
              <a:cs typeface="Arial" pitchFamily="34" charset="0"/>
            </a:endParaRPr>
          </a:p>
        </p:txBody>
      </p:sp>
      <p:sp>
        <p:nvSpPr>
          <p:cNvPr id="9" name="Rectangle 8"/>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0" name="Rectangle 9"/>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1" name="Rectangle 10"/>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2" name="TextBox 11"/>
          <p:cNvSpPr txBox="1"/>
          <p:nvPr/>
        </p:nvSpPr>
        <p:spPr>
          <a:xfrm>
            <a:off x="318729" y="1679160"/>
            <a:ext cx="684407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WEBVIEWER* </a:t>
            </a:r>
            <a:endParaRPr lang="en-US" b="1" dirty="0">
              <a:latin typeface="Microsoft Sans Serif" pitchFamily="34" charset="0"/>
              <a:cs typeface="Microsoft Sans Serif" pitchFamily="34" charset="0"/>
            </a:endParaRPr>
          </a:p>
        </p:txBody>
      </p:sp>
      <p:pic>
        <p:nvPicPr>
          <p:cNvPr id="13" name="Picture 12"/>
          <p:cNvPicPr/>
          <p:nvPr/>
        </p:nvPicPr>
        <p:blipFill rotWithShape="1">
          <a:blip r:embed="rId2"/>
          <a:srcRect l="17915" t="4749" r="17915" b="7517"/>
          <a:stretch/>
        </p:blipFill>
        <p:spPr bwMode="auto">
          <a:xfrm>
            <a:off x="1676400" y="5443885"/>
            <a:ext cx="4419600" cy="3776315"/>
          </a:xfrm>
          <a:prstGeom prst="rect">
            <a:avLst/>
          </a:prstGeom>
          <a:ln w="12700" cap="sq">
            <a:solidFill>
              <a:schemeClr val="bg1">
                <a:lumMod val="50000"/>
              </a:schemeClr>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
        <p:nvSpPr>
          <p:cNvPr id="14" name="Oval 13"/>
          <p:cNvSpPr/>
          <p:nvPr/>
        </p:nvSpPr>
        <p:spPr>
          <a:xfrm>
            <a:off x="2743200" y="63246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1</a:t>
            </a:r>
            <a:endParaRPr lang="en-US" sz="1200" b="1" dirty="0">
              <a:solidFill>
                <a:prstClr val="white"/>
              </a:solidFill>
              <a:latin typeface="Microsoft Sans Serif" pitchFamily="34" charset="0"/>
              <a:cs typeface="Microsoft Sans Serif" pitchFamily="34" charset="0"/>
            </a:endParaRPr>
          </a:p>
        </p:txBody>
      </p:sp>
      <p:sp>
        <p:nvSpPr>
          <p:cNvPr id="15" name="Oval 14"/>
          <p:cNvSpPr/>
          <p:nvPr/>
        </p:nvSpPr>
        <p:spPr>
          <a:xfrm>
            <a:off x="4800600" y="6477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2</a:t>
            </a:r>
          </a:p>
        </p:txBody>
      </p:sp>
      <p:sp>
        <p:nvSpPr>
          <p:cNvPr id="16" name="Oval 15"/>
          <p:cNvSpPr/>
          <p:nvPr/>
        </p:nvSpPr>
        <p:spPr>
          <a:xfrm>
            <a:off x="2514600" y="65532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3</a:t>
            </a:r>
          </a:p>
        </p:txBody>
      </p:sp>
      <p:sp>
        <p:nvSpPr>
          <p:cNvPr id="17" name="Oval 16"/>
          <p:cNvSpPr/>
          <p:nvPr/>
        </p:nvSpPr>
        <p:spPr>
          <a:xfrm>
            <a:off x="5105400" y="67056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4</a:t>
            </a:r>
            <a:endParaRPr lang="en-US" sz="1200" b="1" dirty="0">
              <a:solidFill>
                <a:prstClr val="white"/>
              </a:solidFill>
              <a:latin typeface="Microsoft Sans Serif" pitchFamily="34" charset="0"/>
              <a:cs typeface="Microsoft Sans Serif" pitchFamily="34" charset="0"/>
            </a:endParaRPr>
          </a:p>
        </p:txBody>
      </p:sp>
      <p:sp>
        <p:nvSpPr>
          <p:cNvPr id="18" name="Oval 17"/>
          <p:cNvSpPr/>
          <p:nvPr/>
        </p:nvSpPr>
        <p:spPr>
          <a:xfrm>
            <a:off x="2743200" y="67818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5</a:t>
            </a:r>
          </a:p>
        </p:txBody>
      </p:sp>
      <p:sp>
        <p:nvSpPr>
          <p:cNvPr id="20" name="Oval 19"/>
          <p:cNvSpPr/>
          <p:nvPr/>
        </p:nvSpPr>
        <p:spPr>
          <a:xfrm>
            <a:off x="4495800" y="69342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6</a:t>
            </a:r>
          </a:p>
        </p:txBody>
      </p:sp>
      <p:cxnSp>
        <p:nvCxnSpPr>
          <p:cNvPr id="21" name="Straight Arrow Connector 20"/>
          <p:cNvCxnSpPr/>
          <p:nvPr/>
        </p:nvCxnSpPr>
        <p:spPr>
          <a:xfrm>
            <a:off x="2952750" y="6477000"/>
            <a:ext cx="171450"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2743200" y="6705600"/>
            <a:ext cx="381000"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971800" y="6934200"/>
            <a:ext cx="185878"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4419600" y="6562725"/>
            <a:ext cx="381000"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4800600" y="6819900"/>
            <a:ext cx="381000"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20" idx="2"/>
          </p:cNvCxnSpPr>
          <p:nvPr/>
        </p:nvCxnSpPr>
        <p:spPr>
          <a:xfrm flipH="1">
            <a:off x="4267200" y="7048500"/>
            <a:ext cx="228600"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3626464" y="8077200"/>
            <a:ext cx="381000"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3429000" y="79248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7</a:t>
            </a:r>
            <a:endParaRPr lang="en-US" sz="1200" b="1" dirty="0">
              <a:solidFill>
                <a:prstClr val="white"/>
              </a:solidFill>
              <a:latin typeface="Microsoft Sans Serif" pitchFamily="34" charset="0"/>
              <a:cs typeface="Microsoft Sans Serif" pitchFamily="34" charset="0"/>
            </a:endParaRPr>
          </a:p>
        </p:txBody>
      </p:sp>
    </p:spTree>
    <p:extLst>
      <p:ext uri="{BB962C8B-B14F-4D97-AF65-F5344CB8AC3E}">
        <p14:creationId xmlns:p14="http://schemas.microsoft.com/office/powerpoint/2010/main" val="27869075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18727" y="2365702"/>
            <a:ext cx="7032094" cy="4602168"/>
          </a:xfrm>
          <a:prstGeom prst="rect">
            <a:avLst/>
          </a:prstGeom>
          <a:noFill/>
        </p:spPr>
        <p:txBody>
          <a:bodyPr wrap="square" lIns="188860" tIns="94430" rIns="188860" bIns="94430" rtlCol="0">
            <a:spAutoFit/>
          </a:bodyPr>
          <a:lstStyle/>
          <a:p>
            <a:pPr>
              <a:spcBef>
                <a:spcPts val="413"/>
              </a:spcBef>
            </a:pPr>
            <a:r>
              <a:rPr lang="en-US" sz="1600" b="1" spc="200" dirty="0">
                <a:solidFill>
                  <a:prstClr val="black"/>
                </a:solidFill>
                <a:latin typeface="Microsoft Sans Serif" pitchFamily="34" charset="0"/>
                <a:cs typeface="Microsoft Sans Serif" pitchFamily="34" charset="0"/>
              </a:rPr>
              <a:t>Setup &gt; Video &gt; Color Settings </a:t>
            </a:r>
          </a:p>
          <a:p>
            <a:pPr>
              <a:spcBef>
                <a:spcPts val="413"/>
              </a:spcBef>
            </a:pPr>
            <a:endParaRPr lang="en-US" sz="1000" i="1" dirty="0" smtClean="0">
              <a:latin typeface="Arial" pitchFamily="34" charset="0"/>
              <a:cs typeface="Arial" pitchFamily="34" charset="0"/>
            </a:endParaRPr>
          </a:p>
          <a:p>
            <a:pPr>
              <a:spcBef>
                <a:spcPts val="413"/>
              </a:spcBef>
            </a:pPr>
            <a:r>
              <a:rPr lang="en-US" sz="1000" i="1" dirty="0">
                <a:solidFill>
                  <a:prstClr val="black"/>
                </a:solidFill>
                <a:latin typeface="Arial" pitchFamily="34" charset="0"/>
                <a:cs typeface="Arial" pitchFamily="34" charset="0"/>
              </a:rPr>
              <a:t>Initially, the factory default settings will appear; however, you may customize the Color Settings for your MEGAPIX camera. </a:t>
            </a:r>
          </a:p>
          <a:p>
            <a:pPr>
              <a:spcBef>
                <a:spcPts val="413"/>
              </a:spcBef>
            </a:pPr>
            <a:endParaRPr lang="en-US" sz="1000" i="1" dirty="0">
              <a:solidFill>
                <a:prstClr val="black"/>
              </a:solidFill>
              <a:latin typeface="Arial" pitchFamily="34" charset="0"/>
              <a:cs typeface="Arial" pitchFamily="34" charset="0"/>
            </a:endParaRPr>
          </a:p>
          <a:p>
            <a:pPr>
              <a:spcBef>
                <a:spcPts val="413"/>
              </a:spcBef>
            </a:pPr>
            <a:r>
              <a:rPr lang="en-US" sz="1000" b="1" dirty="0">
                <a:solidFill>
                  <a:prstClr val="black"/>
                </a:solidFill>
                <a:latin typeface="Arial" pitchFamily="34" charset="0"/>
                <a:cs typeface="Arial" pitchFamily="34" charset="0"/>
              </a:rPr>
              <a:t>White Balance</a:t>
            </a:r>
            <a:r>
              <a:rPr lang="en-US" sz="1000" dirty="0">
                <a:solidFill>
                  <a:prstClr val="black"/>
                </a:solidFill>
                <a:latin typeface="Arial" pitchFamily="34" charset="0"/>
                <a:cs typeface="Arial" pitchFamily="34" charset="0"/>
              </a:rPr>
              <a:t>: Mode - Also known as Color Balance. This gives the camera a reference to “true white.” Select from Auto, </a:t>
            </a:r>
            <a:r>
              <a:rPr lang="en-US" sz="1000" dirty="0" err="1">
                <a:solidFill>
                  <a:prstClr val="black"/>
                </a:solidFill>
                <a:latin typeface="Arial" pitchFamily="34" charset="0"/>
                <a:cs typeface="Arial" pitchFamily="34" charset="0"/>
              </a:rPr>
              <a:t>Auto_H</a:t>
            </a:r>
            <a:r>
              <a:rPr lang="en-US" sz="1000" dirty="0">
                <a:solidFill>
                  <a:prstClr val="black"/>
                </a:solidFill>
                <a:latin typeface="Arial" pitchFamily="34" charset="0"/>
                <a:cs typeface="Arial" pitchFamily="34" charset="0"/>
              </a:rPr>
              <a:t>, </a:t>
            </a:r>
            <a:r>
              <a:rPr lang="en-US" sz="1000" dirty="0" err="1">
                <a:solidFill>
                  <a:prstClr val="black"/>
                </a:solidFill>
                <a:latin typeface="Arial" pitchFamily="34" charset="0"/>
                <a:cs typeface="Arial" pitchFamily="34" charset="0"/>
              </a:rPr>
              <a:t>Auto_L</a:t>
            </a:r>
            <a:r>
              <a:rPr lang="en-US" sz="1000" dirty="0">
                <a:solidFill>
                  <a:prstClr val="black"/>
                </a:solidFill>
                <a:latin typeface="Arial" pitchFamily="34" charset="0"/>
                <a:cs typeface="Arial" pitchFamily="34" charset="0"/>
              </a:rPr>
              <a:t>, Preset, or Manual. </a:t>
            </a:r>
          </a:p>
          <a:p>
            <a:pPr>
              <a:spcBef>
                <a:spcPts val="413"/>
              </a:spcBef>
            </a:pPr>
            <a:r>
              <a:rPr lang="en-US" sz="1000" b="1" dirty="0">
                <a:solidFill>
                  <a:prstClr val="black"/>
                </a:solidFill>
                <a:latin typeface="Arial" pitchFamily="34" charset="0"/>
                <a:cs typeface="Arial" pitchFamily="34" charset="0"/>
              </a:rPr>
              <a:t>Auto Exposure</a:t>
            </a:r>
            <a:r>
              <a:rPr lang="en-US" sz="1000" dirty="0">
                <a:solidFill>
                  <a:prstClr val="black"/>
                </a:solidFill>
                <a:latin typeface="Arial" pitchFamily="34" charset="0"/>
                <a:cs typeface="Arial" pitchFamily="34" charset="0"/>
              </a:rPr>
              <a:t>: Set Brightness, Shutter Mode, Digital Slow Shutter, Shutter Speed, AGC Gain, and BLC Mode. </a:t>
            </a:r>
          </a:p>
          <a:p>
            <a:pPr>
              <a:spcBef>
                <a:spcPts val="413"/>
              </a:spcBef>
            </a:pPr>
            <a:r>
              <a:rPr lang="en-US" sz="1000" dirty="0">
                <a:solidFill>
                  <a:prstClr val="black"/>
                </a:solidFill>
                <a:latin typeface="Arial" pitchFamily="34" charset="0"/>
                <a:cs typeface="Arial" pitchFamily="34" charset="0"/>
              </a:rPr>
              <a:t>1.   Brightness: Select from 0 (darkest) to 20 (brightest). </a:t>
            </a:r>
          </a:p>
          <a:p>
            <a:pPr>
              <a:spcBef>
                <a:spcPts val="413"/>
              </a:spcBef>
            </a:pPr>
            <a:r>
              <a:rPr lang="en-US" sz="1000" dirty="0">
                <a:solidFill>
                  <a:prstClr val="black"/>
                </a:solidFill>
                <a:latin typeface="Arial" pitchFamily="34" charset="0"/>
                <a:cs typeface="Arial" pitchFamily="34" charset="0"/>
              </a:rPr>
              <a:t>2.   Shutter Mode: Set the amount of light allowed in the video manually or automatically. </a:t>
            </a:r>
          </a:p>
          <a:p>
            <a:pPr>
              <a:spcBef>
                <a:spcPts val="413"/>
              </a:spcBef>
            </a:pPr>
            <a:r>
              <a:rPr lang="en-US" sz="1000" dirty="0">
                <a:solidFill>
                  <a:prstClr val="black"/>
                </a:solidFill>
                <a:latin typeface="Arial" pitchFamily="34" charset="0"/>
                <a:cs typeface="Arial" pitchFamily="34" charset="0"/>
              </a:rPr>
              <a:t>3.   Digital Slow Shutter: Recommended </a:t>
            </a:r>
            <a:r>
              <a:rPr lang="en-US" sz="1000" dirty="0" smtClean="0">
                <a:solidFill>
                  <a:prstClr val="black"/>
                </a:solidFill>
                <a:latin typeface="Arial" pitchFamily="34" charset="0"/>
                <a:cs typeface="Arial" pitchFamily="34" charset="0"/>
              </a:rPr>
              <a:t>in </a:t>
            </a:r>
            <a:br>
              <a:rPr lang="en-US" sz="1000" dirty="0" smtClean="0">
                <a:solidFill>
                  <a:prstClr val="black"/>
                </a:solidFill>
                <a:latin typeface="Arial" pitchFamily="34" charset="0"/>
                <a:cs typeface="Arial" pitchFamily="34" charset="0"/>
              </a:rPr>
            </a:br>
            <a:r>
              <a:rPr lang="en-US" sz="1000" dirty="0" smtClean="0">
                <a:solidFill>
                  <a:prstClr val="black"/>
                </a:solidFill>
                <a:latin typeface="Arial" pitchFamily="34" charset="0"/>
                <a:cs typeface="Arial" pitchFamily="34" charset="0"/>
              </a:rPr>
              <a:t>      low </a:t>
            </a:r>
            <a:r>
              <a:rPr lang="en-US" sz="1000" dirty="0">
                <a:solidFill>
                  <a:prstClr val="black"/>
                </a:solidFill>
                <a:latin typeface="Arial" pitchFamily="34" charset="0"/>
                <a:cs typeface="Arial" pitchFamily="34" charset="0"/>
              </a:rPr>
              <a:t>light conditions. Turn On (2x, 3x, </a:t>
            </a:r>
            <a:r>
              <a:rPr lang="en-US" sz="1000" dirty="0" smtClean="0">
                <a:solidFill>
                  <a:prstClr val="black"/>
                </a:solidFill>
                <a:latin typeface="Arial" pitchFamily="34" charset="0"/>
                <a:cs typeface="Arial" pitchFamily="34" charset="0"/>
              </a:rPr>
              <a:t/>
            </a:r>
            <a:br>
              <a:rPr lang="en-US" sz="1000" dirty="0" smtClean="0">
                <a:solidFill>
                  <a:prstClr val="black"/>
                </a:solidFill>
                <a:latin typeface="Arial" pitchFamily="34" charset="0"/>
                <a:cs typeface="Arial" pitchFamily="34" charset="0"/>
              </a:rPr>
            </a:br>
            <a:r>
              <a:rPr lang="en-US" sz="1000" dirty="0" smtClean="0">
                <a:solidFill>
                  <a:prstClr val="black"/>
                </a:solidFill>
                <a:latin typeface="Arial" pitchFamily="34" charset="0"/>
                <a:cs typeface="Arial" pitchFamily="34" charset="0"/>
              </a:rPr>
              <a:t>      4x</a:t>
            </a:r>
            <a:r>
              <a:rPr lang="en-US" sz="1000" dirty="0">
                <a:solidFill>
                  <a:prstClr val="black"/>
                </a:solidFill>
                <a:latin typeface="Arial" pitchFamily="34" charset="0"/>
                <a:cs typeface="Arial" pitchFamily="34" charset="0"/>
              </a:rPr>
              <a:t>) or Off. </a:t>
            </a:r>
          </a:p>
          <a:p>
            <a:pPr>
              <a:spcBef>
                <a:spcPts val="413"/>
              </a:spcBef>
            </a:pPr>
            <a:r>
              <a:rPr lang="en-US" sz="1000" dirty="0">
                <a:solidFill>
                  <a:prstClr val="black"/>
                </a:solidFill>
                <a:latin typeface="Arial" pitchFamily="34" charset="0"/>
                <a:cs typeface="Arial" pitchFamily="34" charset="0"/>
              </a:rPr>
              <a:t>4. </a:t>
            </a:r>
            <a:r>
              <a:rPr lang="en-US" sz="1000" dirty="0" smtClean="0">
                <a:solidFill>
                  <a:prstClr val="black"/>
                </a:solidFill>
                <a:latin typeface="Arial" pitchFamily="34" charset="0"/>
                <a:cs typeface="Arial" pitchFamily="34" charset="0"/>
              </a:rPr>
              <a:t>  </a:t>
            </a:r>
            <a:r>
              <a:rPr lang="en-US" sz="1000" dirty="0">
                <a:solidFill>
                  <a:prstClr val="black"/>
                </a:solidFill>
                <a:latin typeface="Arial" pitchFamily="34" charset="0"/>
                <a:cs typeface="Arial" pitchFamily="34" charset="0"/>
              </a:rPr>
              <a:t>AGC Gain: Maximum light gain </a:t>
            </a:r>
            <a:br>
              <a:rPr lang="en-US" sz="1000" dirty="0">
                <a:solidFill>
                  <a:prstClr val="black"/>
                </a:solidFill>
                <a:latin typeface="Arial" pitchFamily="34" charset="0"/>
                <a:cs typeface="Arial" pitchFamily="34" charset="0"/>
              </a:rPr>
            </a:br>
            <a:r>
              <a:rPr lang="en-US" sz="1000" dirty="0">
                <a:solidFill>
                  <a:prstClr val="black"/>
                </a:solidFill>
                <a:latin typeface="Arial" pitchFamily="34" charset="0"/>
                <a:cs typeface="Arial" pitchFamily="34" charset="0"/>
              </a:rPr>
              <a:t>      settings in low light conditions. Select </a:t>
            </a:r>
            <a:br>
              <a:rPr lang="en-US" sz="1000" dirty="0">
                <a:solidFill>
                  <a:prstClr val="black"/>
                </a:solidFill>
                <a:latin typeface="Arial" pitchFamily="34" charset="0"/>
                <a:cs typeface="Arial" pitchFamily="34" charset="0"/>
              </a:rPr>
            </a:br>
            <a:r>
              <a:rPr lang="en-US" sz="1000" dirty="0">
                <a:solidFill>
                  <a:prstClr val="black"/>
                </a:solidFill>
                <a:latin typeface="Arial" pitchFamily="34" charset="0"/>
                <a:cs typeface="Arial" pitchFamily="34" charset="0"/>
              </a:rPr>
              <a:t>      from 0 (least light) to 20 (most light). </a:t>
            </a:r>
          </a:p>
          <a:p>
            <a:pPr marL="228600" indent="-228600">
              <a:spcBef>
                <a:spcPts val="413"/>
              </a:spcBef>
              <a:buAutoNum type="arabicPeriod" startAt="6"/>
            </a:pPr>
            <a:r>
              <a:rPr lang="en-US" sz="1000" dirty="0" smtClean="0">
                <a:solidFill>
                  <a:prstClr val="black"/>
                </a:solidFill>
                <a:latin typeface="Arial" pitchFamily="34" charset="0"/>
                <a:cs typeface="Arial" pitchFamily="34" charset="0"/>
              </a:rPr>
              <a:t>BLC </a:t>
            </a:r>
            <a:r>
              <a:rPr lang="en-US" sz="1000" dirty="0">
                <a:solidFill>
                  <a:prstClr val="black"/>
                </a:solidFill>
                <a:latin typeface="Arial" pitchFamily="34" charset="0"/>
                <a:cs typeface="Arial" pitchFamily="34" charset="0"/>
              </a:rPr>
              <a:t>Mode: In this menu you </a:t>
            </a:r>
            <a:br>
              <a:rPr lang="en-US" sz="1000" dirty="0">
                <a:solidFill>
                  <a:prstClr val="black"/>
                </a:solidFill>
                <a:latin typeface="Arial" pitchFamily="34" charset="0"/>
                <a:cs typeface="Arial" pitchFamily="34" charset="0"/>
              </a:rPr>
            </a:br>
            <a:r>
              <a:rPr lang="en-US" sz="1000" dirty="0">
                <a:solidFill>
                  <a:prstClr val="black"/>
                </a:solidFill>
                <a:latin typeface="Arial" pitchFamily="34" charset="0"/>
                <a:cs typeface="Arial" pitchFamily="34" charset="0"/>
              </a:rPr>
              <a:t>can select to </a:t>
            </a:r>
            <a:r>
              <a:rPr lang="en-US" sz="1000" dirty="0" smtClean="0">
                <a:solidFill>
                  <a:prstClr val="black"/>
                </a:solidFill>
                <a:latin typeface="Arial" pitchFamily="34" charset="0"/>
                <a:cs typeface="Arial" pitchFamily="34" charset="0"/>
              </a:rPr>
              <a:t>enable or disable  </a:t>
            </a:r>
            <a:br>
              <a:rPr lang="en-US" sz="1000" dirty="0" smtClean="0">
                <a:solidFill>
                  <a:prstClr val="black"/>
                </a:solidFill>
                <a:latin typeface="Arial" pitchFamily="34" charset="0"/>
                <a:cs typeface="Arial" pitchFamily="34" charset="0"/>
              </a:rPr>
            </a:br>
            <a:r>
              <a:rPr lang="en-US" sz="1000" dirty="0" smtClean="0">
                <a:solidFill>
                  <a:prstClr val="black"/>
                </a:solidFill>
                <a:latin typeface="Arial" pitchFamily="34" charset="0"/>
                <a:cs typeface="Arial" pitchFamily="34" charset="0"/>
              </a:rPr>
              <a:t>Backlight  Compensation </a:t>
            </a:r>
            <a:r>
              <a:rPr lang="en-US" sz="1000" dirty="0">
                <a:solidFill>
                  <a:prstClr val="black"/>
                </a:solidFill>
                <a:latin typeface="Arial" pitchFamily="34" charset="0"/>
                <a:cs typeface="Arial" pitchFamily="34" charset="0"/>
              </a:rPr>
              <a:t>to adjust the </a:t>
            </a:r>
            <a:r>
              <a:rPr lang="en-US" sz="1000" dirty="0" smtClean="0">
                <a:solidFill>
                  <a:prstClr val="black"/>
                </a:solidFill>
                <a:latin typeface="Arial" pitchFamily="34" charset="0"/>
                <a:cs typeface="Arial" pitchFamily="34" charset="0"/>
              </a:rPr>
              <a:t/>
            </a:r>
            <a:br>
              <a:rPr lang="en-US" sz="1000" dirty="0" smtClean="0">
                <a:solidFill>
                  <a:prstClr val="black"/>
                </a:solidFill>
                <a:latin typeface="Arial" pitchFamily="34" charset="0"/>
                <a:cs typeface="Arial" pitchFamily="34" charset="0"/>
              </a:rPr>
            </a:br>
            <a:r>
              <a:rPr lang="en-US" sz="1000" dirty="0" smtClean="0">
                <a:solidFill>
                  <a:prstClr val="black"/>
                </a:solidFill>
                <a:latin typeface="Arial" pitchFamily="34" charset="0"/>
                <a:cs typeface="Arial" pitchFamily="34" charset="0"/>
              </a:rPr>
              <a:t>image </a:t>
            </a:r>
            <a:r>
              <a:rPr lang="en-US" sz="1000" dirty="0">
                <a:solidFill>
                  <a:prstClr val="black"/>
                </a:solidFill>
                <a:latin typeface="Arial" pitchFamily="34" charset="0"/>
                <a:cs typeface="Arial" pitchFamily="34" charset="0"/>
              </a:rPr>
              <a:t>in </a:t>
            </a:r>
            <a:r>
              <a:rPr lang="en-US" sz="1000" dirty="0" smtClean="0">
                <a:solidFill>
                  <a:prstClr val="black"/>
                </a:solidFill>
                <a:latin typeface="Arial" pitchFamily="34" charset="0"/>
                <a:cs typeface="Arial" pitchFamily="34" charset="0"/>
              </a:rPr>
              <a:t> harsh </a:t>
            </a:r>
            <a:r>
              <a:rPr lang="en-US" sz="1000" dirty="0">
                <a:solidFill>
                  <a:prstClr val="black"/>
                </a:solidFill>
                <a:latin typeface="Arial" pitchFamily="34" charset="0"/>
                <a:cs typeface="Arial" pitchFamily="34" charset="0"/>
              </a:rPr>
              <a:t>lighting environments. </a:t>
            </a:r>
          </a:p>
          <a:p>
            <a:pPr marL="228600" indent="-228600">
              <a:spcBef>
                <a:spcPts val="413"/>
              </a:spcBef>
              <a:buAutoNum type="arabicPeriod" startAt="6"/>
            </a:pPr>
            <a:r>
              <a:rPr lang="en-US" sz="1000" dirty="0" smtClean="0">
                <a:solidFill>
                  <a:prstClr val="black"/>
                </a:solidFill>
                <a:latin typeface="Arial" pitchFamily="34" charset="0"/>
                <a:cs typeface="Arial" pitchFamily="34" charset="0"/>
              </a:rPr>
              <a:t>Select </a:t>
            </a:r>
            <a:r>
              <a:rPr lang="en-US" sz="1000" dirty="0">
                <a:solidFill>
                  <a:prstClr val="black"/>
                </a:solidFill>
                <a:latin typeface="Arial" pitchFamily="34" charset="0"/>
                <a:cs typeface="Arial" pitchFamily="34" charset="0"/>
              </a:rPr>
              <a:t>‘Apply’ to save changes</a:t>
            </a:r>
            <a:r>
              <a:rPr lang="en-US" sz="1200" dirty="0">
                <a:solidFill>
                  <a:prstClr val="black"/>
                </a:solidFill>
                <a:latin typeface="Arial" pitchFamily="34" charset="0"/>
                <a:cs typeface="Arial" pitchFamily="34" charset="0"/>
              </a:rPr>
              <a:t>, </a:t>
            </a:r>
            <a:br>
              <a:rPr lang="en-US" sz="1200" dirty="0">
                <a:solidFill>
                  <a:prstClr val="black"/>
                </a:solidFill>
                <a:latin typeface="Arial" pitchFamily="34" charset="0"/>
                <a:cs typeface="Arial" pitchFamily="34" charset="0"/>
              </a:rPr>
            </a:br>
            <a:r>
              <a:rPr lang="en-US" sz="1200" dirty="0">
                <a:solidFill>
                  <a:prstClr val="black"/>
                </a:solidFill>
                <a:latin typeface="Arial" pitchFamily="34" charset="0"/>
                <a:cs typeface="Arial" pitchFamily="34" charset="0"/>
              </a:rPr>
              <a:t>‘</a:t>
            </a:r>
            <a:r>
              <a:rPr lang="en-US" sz="1000" dirty="0">
                <a:solidFill>
                  <a:prstClr val="black"/>
                </a:solidFill>
                <a:latin typeface="Arial" pitchFamily="34" charset="0"/>
                <a:cs typeface="Arial" pitchFamily="34" charset="0"/>
              </a:rPr>
              <a:t>Reload’ to return to the last saved </a:t>
            </a:r>
            <a:br>
              <a:rPr lang="en-US" sz="1000" dirty="0">
                <a:solidFill>
                  <a:prstClr val="black"/>
                </a:solidFill>
                <a:latin typeface="Arial" pitchFamily="34" charset="0"/>
                <a:cs typeface="Arial" pitchFamily="34" charset="0"/>
              </a:rPr>
            </a:br>
            <a:r>
              <a:rPr lang="en-US" sz="1000" dirty="0">
                <a:solidFill>
                  <a:prstClr val="black"/>
                </a:solidFill>
                <a:latin typeface="Arial" pitchFamily="34" charset="0"/>
                <a:cs typeface="Arial" pitchFamily="34" charset="0"/>
              </a:rPr>
              <a:t>settings, or ‘Default’ to return all </a:t>
            </a:r>
            <a:br>
              <a:rPr lang="en-US" sz="1000" dirty="0">
                <a:solidFill>
                  <a:prstClr val="black"/>
                </a:solidFill>
                <a:latin typeface="Arial" pitchFamily="34" charset="0"/>
                <a:cs typeface="Arial" pitchFamily="34" charset="0"/>
              </a:rPr>
            </a:br>
            <a:r>
              <a:rPr lang="en-US" sz="1000" dirty="0">
                <a:solidFill>
                  <a:prstClr val="black"/>
                </a:solidFill>
                <a:latin typeface="Arial" pitchFamily="34" charset="0"/>
                <a:cs typeface="Arial" pitchFamily="34" charset="0"/>
              </a:rPr>
              <a:t>settings to their factory default values.</a:t>
            </a:r>
            <a:endParaRPr lang="en-US" sz="1000" dirty="0">
              <a:solidFill>
                <a:prstClr val="black"/>
              </a:solidFill>
              <a:latin typeface="Arial" pitchFamily="34" charset="0"/>
              <a:cs typeface="Arial" pitchFamily="34" charset="0"/>
            </a:endParaRPr>
          </a:p>
        </p:txBody>
      </p:sp>
      <p:sp>
        <p:nvSpPr>
          <p:cNvPr id="12" name="TextBox 11"/>
          <p:cNvSpPr txBox="1"/>
          <p:nvPr/>
        </p:nvSpPr>
        <p:spPr>
          <a:xfrm>
            <a:off x="318729" y="1679160"/>
            <a:ext cx="684407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WEBVIEWER* </a:t>
            </a:r>
            <a:endParaRPr lang="en-US" b="1" dirty="0">
              <a:latin typeface="Microsoft Sans Serif" pitchFamily="34" charset="0"/>
              <a:cs typeface="Microsoft Sans Serif" pitchFamily="34" charset="0"/>
            </a:endParaRPr>
          </a:p>
        </p:txBody>
      </p:sp>
      <p:pic>
        <p:nvPicPr>
          <p:cNvPr id="13" name="Picture 2" descr="C:\Users\lala\Desktop\DW\Untitled-3.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13"/>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5" name="Rectangle 14"/>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6" name="Rectangle 15"/>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7" name="Rectangle 16"/>
          <p:cNvSpPr/>
          <p:nvPr/>
        </p:nvSpPr>
        <p:spPr>
          <a:xfrm>
            <a:off x="6437375"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25</a:t>
            </a:r>
            <a:endParaRPr lang="en-US" sz="1000" b="1" dirty="0">
              <a:solidFill>
                <a:prstClr val="black"/>
              </a:solidFill>
              <a:latin typeface="Arial Narrow" pitchFamily="34" charset="0"/>
              <a:cs typeface="Arial" pitchFamily="34" charset="0"/>
            </a:endParaRPr>
          </a:p>
        </p:txBody>
      </p:sp>
      <p:pic>
        <p:nvPicPr>
          <p:cNvPr id="2" name="Picture 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9266" y="4419600"/>
            <a:ext cx="4680734" cy="486749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185522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18727" y="2365702"/>
            <a:ext cx="7032094" cy="4602168"/>
          </a:xfrm>
          <a:prstGeom prst="rect">
            <a:avLst/>
          </a:prstGeom>
          <a:noFill/>
        </p:spPr>
        <p:txBody>
          <a:bodyPr wrap="square" lIns="188860" tIns="94430" rIns="188860" bIns="94430" rtlCol="0">
            <a:spAutoFit/>
          </a:bodyPr>
          <a:lstStyle/>
          <a:p>
            <a:pPr>
              <a:spcBef>
                <a:spcPts val="413"/>
              </a:spcBef>
            </a:pPr>
            <a:r>
              <a:rPr lang="en-US" sz="1600" b="1" spc="200" dirty="0">
                <a:solidFill>
                  <a:prstClr val="black"/>
                </a:solidFill>
                <a:latin typeface="Microsoft Sans Serif" pitchFamily="34" charset="0"/>
                <a:cs typeface="Microsoft Sans Serif" pitchFamily="34" charset="0"/>
              </a:rPr>
              <a:t>Setup &gt; Video &gt; Color Settings </a:t>
            </a:r>
          </a:p>
          <a:p>
            <a:pPr>
              <a:spcBef>
                <a:spcPts val="413"/>
              </a:spcBef>
            </a:pPr>
            <a:endParaRPr lang="en-US" sz="1000" i="1" dirty="0" smtClean="0">
              <a:latin typeface="Arial" pitchFamily="34" charset="0"/>
              <a:cs typeface="Arial" pitchFamily="34" charset="0"/>
            </a:endParaRPr>
          </a:p>
          <a:p>
            <a:pPr>
              <a:spcBef>
                <a:spcPts val="413"/>
              </a:spcBef>
            </a:pPr>
            <a:r>
              <a:rPr lang="en-US" sz="1000" i="1" dirty="0">
                <a:solidFill>
                  <a:prstClr val="black"/>
                </a:solidFill>
                <a:latin typeface="Arial" pitchFamily="34" charset="0"/>
                <a:cs typeface="Arial" pitchFamily="34" charset="0"/>
              </a:rPr>
              <a:t>Initially, the factory default settings will appear; however, you may customize the Color Settings for your MEGAPIX camera. </a:t>
            </a:r>
          </a:p>
          <a:p>
            <a:pPr>
              <a:spcBef>
                <a:spcPts val="413"/>
              </a:spcBef>
            </a:pPr>
            <a:endParaRPr lang="en-US" sz="1000" i="1" dirty="0">
              <a:solidFill>
                <a:prstClr val="black"/>
              </a:solidFill>
              <a:latin typeface="Arial" pitchFamily="34" charset="0"/>
              <a:cs typeface="Arial" pitchFamily="34" charset="0"/>
            </a:endParaRPr>
          </a:p>
          <a:p>
            <a:pPr>
              <a:spcBef>
                <a:spcPts val="413"/>
              </a:spcBef>
            </a:pPr>
            <a:r>
              <a:rPr lang="en-US" sz="1000" b="1" dirty="0">
                <a:solidFill>
                  <a:prstClr val="black"/>
                </a:solidFill>
                <a:latin typeface="Arial" pitchFamily="34" charset="0"/>
                <a:cs typeface="Arial" pitchFamily="34" charset="0"/>
              </a:rPr>
              <a:t>Day &amp; Night</a:t>
            </a:r>
            <a:r>
              <a:rPr lang="en-US" sz="1000" dirty="0">
                <a:solidFill>
                  <a:prstClr val="black"/>
                </a:solidFill>
                <a:latin typeface="Arial" pitchFamily="34" charset="0"/>
                <a:cs typeface="Arial" pitchFamily="34" charset="0"/>
              </a:rPr>
              <a:t>: Set the mode to Night (B/W), Day (Color), or Auto. If set as Auto, set a desired Color to B/W Level and B/W to Color Level. </a:t>
            </a:r>
          </a:p>
          <a:p>
            <a:pPr>
              <a:spcBef>
                <a:spcPts val="413"/>
              </a:spcBef>
            </a:pPr>
            <a:r>
              <a:rPr lang="en-US" sz="1000" dirty="0">
                <a:solidFill>
                  <a:prstClr val="black"/>
                </a:solidFill>
                <a:latin typeface="Arial" pitchFamily="34" charset="0"/>
                <a:cs typeface="Arial" pitchFamily="34" charset="0"/>
              </a:rPr>
              <a:t>1. Switching from Color to B/W: Select from 0~10. The higher the number, the less darker the environment will have to be for the camera to switch from color to B/W.</a:t>
            </a:r>
          </a:p>
          <a:p>
            <a:pPr>
              <a:spcBef>
                <a:spcPts val="413"/>
              </a:spcBef>
            </a:pPr>
            <a:r>
              <a:rPr lang="en-US" sz="1000" dirty="0">
                <a:solidFill>
                  <a:prstClr val="black"/>
                </a:solidFill>
                <a:latin typeface="Arial" pitchFamily="34" charset="0"/>
                <a:cs typeface="Arial" pitchFamily="34" charset="0"/>
              </a:rPr>
              <a:t>2. Switching from B/W to Color: This number should always be lower than the number set to color to B/W.</a:t>
            </a:r>
          </a:p>
          <a:p>
            <a:pPr>
              <a:spcBef>
                <a:spcPts val="413"/>
              </a:spcBef>
            </a:pPr>
            <a:endParaRPr lang="en-US" sz="1000" b="1" dirty="0">
              <a:solidFill>
                <a:prstClr val="black"/>
              </a:solidFill>
              <a:latin typeface="Arial" pitchFamily="34" charset="0"/>
              <a:cs typeface="Arial" pitchFamily="34" charset="0"/>
            </a:endParaRPr>
          </a:p>
          <a:p>
            <a:pPr>
              <a:spcBef>
                <a:spcPts val="413"/>
              </a:spcBef>
            </a:pPr>
            <a:r>
              <a:rPr lang="en-US" sz="1000" b="1" dirty="0">
                <a:solidFill>
                  <a:prstClr val="black"/>
                </a:solidFill>
                <a:latin typeface="Arial" pitchFamily="34" charset="0"/>
                <a:cs typeface="Arial" pitchFamily="34" charset="0"/>
              </a:rPr>
              <a:t>Extra Settings</a:t>
            </a:r>
            <a:r>
              <a:rPr lang="en-US" sz="1000" dirty="0">
                <a:solidFill>
                  <a:prstClr val="black"/>
                </a:solidFill>
                <a:latin typeface="Arial" pitchFamily="34" charset="0"/>
                <a:cs typeface="Arial" pitchFamily="34" charset="0"/>
              </a:rPr>
              <a:t>: Set Lens Type, Chroma, Sharpness, Mirror, Flip, and Digital Noise Reduction.</a:t>
            </a:r>
          </a:p>
          <a:p>
            <a:pPr>
              <a:spcBef>
                <a:spcPts val="413"/>
              </a:spcBef>
            </a:pPr>
            <a:r>
              <a:rPr lang="en-US" sz="1000" dirty="0">
                <a:latin typeface="Arial" pitchFamily="34" charset="0"/>
                <a:cs typeface="Arial" pitchFamily="34" charset="0"/>
              </a:rPr>
              <a:t>3.  Lens Type: Set the camera to an indoor or outdoor lighting environment. Select Manual, DC, or AF.</a:t>
            </a:r>
            <a:endParaRPr lang="en-US" sz="1000" dirty="0">
              <a:solidFill>
                <a:srgbClr val="FF0000"/>
              </a:solidFill>
              <a:latin typeface="Arial" pitchFamily="34" charset="0"/>
              <a:cs typeface="Arial" pitchFamily="34" charset="0"/>
            </a:endParaRPr>
          </a:p>
          <a:p>
            <a:pPr>
              <a:spcBef>
                <a:spcPts val="413"/>
              </a:spcBef>
            </a:pPr>
            <a:r>
              <a:rPr lang="en-US" sz="1000" dirty="0">
                <a:solidFill>
                  <a:prstClr val="black"/>
                </a:solidFill>
                <a:latin typeface="Arial" pitchFamily="34" charset="0"/>
                <a:cs typeface="Arial" pitchFamily="34" charset="0"/>
              </a:rPr>
              <a:t>4.  Chroma: Affect the quality of the color in the image. Select from  0~20. The higher the number, the brighter the color in the video. </a:t>
            </a:r>
          </a:p>
          <a:p>
            <a:pPr>
              <a:spcBef>
                <a:spcPts val="413"/>
              </a:spcBef>
            </a:pPr>
            <a:r>
              <a:rPr lang="en-US" sz="1000" dirty="0">
                <a:solidFill>
                  <a:prstClr val="black"/>
                </a:solidFill>
                <a:latin typeface="Arial" pitchFamily="34" charset="0"/>
                <a:cs typeface="Arial" pitchFamily="34" charset="0"/>
              </a:rPr>
              <a:t>5.  Sharpness: Select sharpness from 0~10 of the image. </a:t>
            </a:r>
          </a:p>
          <a:p>
            <a:pPr>
              <a:spcBef>
                <a:spcPts val="413"/>
              </a:spcBef>
            </a:pPr>
            <a:r>
              <a:rPr lang="en-US" sz="1000" dirty="0">
                <a:solidFill>
                  <a:prstClr val="black"/>
                </a:solidFill>
                <a:latin typeface="Arial" pitchFamily="34" charset="0"/>
                <a:cs typeface="Arial" pitchFamily="34" charset="0"/>
              </a:rPr>
              <a:t>6.  Mirror/ Flip: Select On or Off to mirror the image from left to right, or flip it upside down. </a:t>
            </a:r>
          </a:p>
          <a:p>
            <a:pPr>
              <a:spcBef>
                <a:spcPts val="413"/>
              </a:spcBef>
            </a:pPr>
            <a:r>
              <a:rPr lang="en-US" sz="1000" dirty="0">
                <a:solidFill>
                  <a:prstClr val="black"/>
                </a:solidFill>
                <a:latin typeface="Arial" pitchFamily="34" charset="0"/>
                <a:cs typeface="Arial" pitchFamily="34" charset="0"/>
              </a:rPr>
              <a:t>7.  Digital Noise Reduction: Control the level of noise in the image. Select from Off, Low, Middle, or High.</a:t>
            </a:r>
          </a:p>
          <a:p>
            <a:pPr>
              <a:spcBef>
                <a:spcPts val="413"/>
              </a:spcBef>
            </a:pPr>
            <a:r>
              <a:rPr lang="en-US" sz="1000" dirty="0">
                <a:solidFill>
                  <a:prstClr val="black"/>
                </a:solidFill>
                <a:latin typeface="Arial" pitchFamily="34" charset="0"/>
                <a:cs typeface="Arial" pitchFamily="34" charset="0"/>
              </a:rPr>
              <a:t>8.  Select Apply to save changes. </a:t>
            </a:r>
          </a:p>
          <a:p>
            <a:pPr marL="171450" indent="-171450">
              <a:spcBef>
                <a:spcPts val="413"/>
              </a:spcBef>
              <a:buFont typeface="Wingdings" pitchFamily="2" charset="2"/>
              <a:buChar char="§"/>
            </a:pPr>
            <a:endParaRPr lang="en-US" sz="1200" dirty="0">
              <a:solidFill>
                <a:prstClr val="black"/>
              </a:solidFill>
              <a:latin typeface="Arial" pitchFamily="34" charset="0"/>
              <a:cs typeface="Arial" pitchFamily="34" charset="0"/>
            </a:endParaRPr>
          </a:p>
          <a:p>
            <a:pPr marL="342900" indent="-342900">
              <a:spcBef>
                <a:spcPts val="413"/>
              </a:spcBef>
              <a:buFontTx/>
              <a:buAutoNum type="arabicPeriod"/>
            </a:pPr>
            <a:endParaRPr lang="en-US" sz="1200" dirty="0">
              <a:solidFill>
                <a:prstClr val="black"/>
              </a:solidFill>
              <a:latin typeface="Arial" pitchFamily="34" charset="0"/>
              <a:cs typeface="Arial" pitchFamily="34" charset="0"/>
            </a:endParaRPr>
          </a:p>
          <a:p>
            <a:pPr marL="342900" indent="-342900">
              <a:spcBef>
                <a:spcPts val="413"/>
              </a:spcBef>
              <a:buAutoNum type="arabicPeriod"/>
            </a:pPr>
            <a:endParaRPr lang="en-US" sz="1000" dirty="0" smtClean="0">
              <a:latin typeface="Arial" pitchFamily="34" charset="0"/>
              <a:cs typeface="Arial" pitchFamily="34" charset="0"/>
            </a:endParaRPr>
          </a:p>
        </p:txBody>
      </p:sp>
      <p:sp>
        <p:nvSpPr>
          <p:cNvPr id="8" name="Rectangle 7"/>
          <p:cNvSpPr/>
          <p:nvPr/>
        </p:nvSpPr>
        <p:spPr>
          <a:xfrm>
            <a:off x="780492"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26</a:t>
            </a:r>
            <a:endParaRPr lang="en-US" sz="1000" b="1" dirty="0">
              <a:solidFill>
                <a:prstClr val="black"/>
              </a:solidFill>
              <a:latin typeface="Arial Narrow" pitchFamily="34" charset="0"/>
              <a:cs typeface="Arial" pitchFamily="34" charset="0"/>
            </a:endParaRPr>
          </a:p>
        </p:txBody>
      </p:sp>
      <p:sp>
        <p:nvSpPr>
          <p:cNvPr id="9" name="Rectangle 8"/>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0" name="Rectangle 9"/>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1" name="Rectangle 10"/>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2" name="TextBox 11"/>
          <p:cNvSpPr txBox="1"/>
          <p:nvPr/>
        </p:nvSpPr>
        <p:spPr>
          <a:xfrm>
            <a:off x="318729" y="1679160"/>
            <a:ext cx="684407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WEBVIEWER* </a:t>
            </a:r>
            <a:endParaRPr lang="en-US" b="1" dirty="0">
              <a:latin typeface="Microsoft Sans Serif" pitchFamily="34" charset="0"/>
              <a:cs typeface="Microsoft Sans Serif" pitchFamily="34" charset="0"/>
            </a:endParaRPr>
          </a:p>
        </p:txBody>
      </p:sp>
      <p:pic>
        <p:nvPicPr>
          <p:cNvPr id="14" name="Picture 13"/>
          <p:cNvPicPr/>
          <p:nvPr/>
        </p:nvPicPr>
        <p:blipFill rotWithShape="1">
          <a:blip r:embed="rId2"/>
          <a:srcRect l="37500" t="51282" r="22115" b="12564"/>
          <a:stretch/>
        </p:blipFill>
        <p:spPr bwMode="auto">
          <a:xfrm>
            <a:off x="1425913" y="6477000"/>
            <a:ext cx="4920574" cy="2753179"/>
          </a:xfrm>
          <a:prstGeom prst="rect">
            <a:avLst/>
          </a:prstGeom>
          <a:ln w="12700" cap="sq">
            <a:solidFill>
              <a:schemeClr val="bg1">
                <a:lumMod val="50000"/>
              </a:schemeClr>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
        <p:nvSpPr>
          <p:cNvPr id="15" name="Oval 14"/>
          <p:cNvSpPr/>
          <p:nvPr/>
        </p:nvSpPr>
        <p:spPr>
          <a:xfrm>
            <a:off x="5562600" y="6858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1</a:t>
            </a:r>
            <a:endParaRPr lang="en-US" sz="1200" b="1" dirty="0">
              <a:solidFill>
                <a:prstClr val="white"/>
              </a:solidFill>
              <a:latin typeface="Microsoft Sans Serif" pitchFamily="34" charset="0"/>
              <a:cs typeface="Microsoft Sans Serif" pitchFamily="34" charset="0"/>
            </a:endParaRPr>
          </a:p>
        </p:txBody>
      </p:sp>
      <p:sp>
        <p:nvSpPr>
          <p:cNvPr id="16" name="Oval 15"/>
          <p:cNvSpPr/>
          <p:nvPr/>
        </p:nvSpPr>
        <p:spPr>
          <a:xfrm>
            <a:off x="5181600" y="7048476"/>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2</a:t>
            </a:r>
            <a:endParaRPr lang="en-US" sz="1200" b="1" dirty="0">
              <a:solidFill>
                <a:prstClr val="white"/>
              </a:solidFill>
              <a:latin typeface="Microsoft Sans Serif" pitchFamily="34" charset="0"/>
              <a:cs typeface="Microsoft Sans Serif" pitchFamily="34" charset="0"/>
            </a:endParaRPr>
          </a:p>
        </p:txBody>
      </p:sp>
      <p:sp>
        <p:nvSpPr>
          <p:cNvPr id="17" name="Oval 16"/>
          <p:cNvSpPr/>
          <p:nvPr/>
        </p:nvSpPr>
        <p:spPr>
          <a:xfrm>
            <a:off x="5200650" y="74676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3</a:t>
            </a:r>
            <a:endParaRPr lang="en-US" sz="1200" b="1" dirty="0">
              <a:solidFill>
                <a:prstClr val="white"/>
              </a:solidFill>
              <a:latin typeface="Microsoft Sans Serif" pitchFamily="34" charset="0"/>
              <a:cs typeface="Microsoft Sans Serif" pitchFamily="34" charset="0"/>
            </a:endParaRPr>
          </a:p>
        </p:txBody>
      </p:sp>
      <p:sp>
        <p:nvSpPr>
          <p:cNvPr id="18" name="Oval 17"/>
          <p:cNvSpPr/>
          <p:nvPr/>
        </p:nvSpPr>
        <p:spPr>
          <a:xfrm>
            <a:off x="4191000" y="76962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4</a:t>
            </a:r>
            <a:endParaRPr lang="en-US" sz="1200" b="1" dirty="0">
              <a:solidFill>
                <a:prstClr val="white"/>
              </a:solidFill>
              <a:latin typeface="Microsoft Sans Serif" pitchFamily="34" charset="0"/>
              <a:cs typeface="Microsoft Sans Serif" pitchFamily="34" charset="0"/>
            </a:endParaRPr>
          </a:p>
        </p:txBody>
      </p:sp>
      <p:sp>
        <p:nvSpPr>
          <p:cNvPr id="20" name="Oval 19"/>
          <p:cNvSpPr/>
          <p:nvPr/>
        </p:nvSpPr>
        <p:spPr>
          <a:xfrm>
            <a:off x="4267200" y="8153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6</a:t>
            </a:r>
            <a:endParaRPr lang="en-US" sz="1200" b="1" dirty="0">
              <a:solidFill>
                <a:prstClr val="white"/>
              </a:solidFill>
              <a:latin typeface="Microsoft Sans Serif" pitchFamily="34" charset="0"/>
              <a:cs typeface="Microsoft Sans Serif" pitchFamily="34" charset="0"/>
            </a:endParaRPr>
          </a:p>
        </p:txBody>
      </p:sp>
      <p:sp>
        <p:nvSpPr>
          <p:cNvPr id="21" name="Oval 20"/>
          <p:cNvSpPr/>
          <p:nvPr/>
        </p:nvSpPr>
        <p:spPr>
          <a:xfrm>
            <a:off x="4191000" y="84582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7</a:t>
            </a:r>
          </a:p>
        </p:txBody>
      </p:sp>
      <p:sp>
        <p:nvSpPr>
          <p:cNvPr id="22" name="Oval 21"/>
          <p:cNvSpPr/>
          <p:nvPr/>
        </p:nvSpPr>
        <p:spPr>
          <a:xfrm>
            <a:off x="5029200" y="7905751"/>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5</a:t>
            </a:r>
            <a:endParaRPr lang="en-US" sz="1200" b="1" dirty="0">
              <a:solidFill>
                <a:prstClr val="white"/>
              </a:solidFill>
              <a:latin typeface="Microsoft Sans Serif" pitchFamily="34" charset="0"/>
              <a:cs typeface="Microsoft Sans Serif" pitchFamily="34" charset="0"/>
            </a:endParaRPr>
          </a:p>
        </p:txBody>
      </p:sp>
      <p:cxnSp>
        <p:nvCxnSpPr>
          <p:cNvPr id="23" name="Straight Arrow Connector 22"/>
          <p:cNvCxnSpPr>
            <a:stCxn id="15" idx="2"/>
          </p:cNvCxnSpPr>
          <p:nvPr/>
        </p:nvCxnSpPr>
        <p:spPr>
          <a:xfrm flipH="1">
            <a:off x="3740765" y="6972300"/>
            <a:ext cx="1821835"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7" idx="2"/>
          </p:cNvCxnSpPr>
          <p:nvPr/>
        </p:nvCxnSpPr>
        <p:spPr>
          <a:xfrm flipH="1">
            <a:off x="3736679" y="7581900"/>
            <a:ext cx="1463971"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3733800" y="8010527"/>
            <a:ext cx="1345586"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3740765" y="8267700"/>
            <a:ext cx="526435" cy="11430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6" idx="2"/>
          </p:cNvCxnSpPr>
          <p:nvPr/>
        </p:nvCxnSpPr>
        <p:spPr>
          <a:xfrm flipH="1">
            <a:off x="3736679" y="7162776"/>
            <a:ext cx="1444921"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8" idx="2"/>
          </p:cNvCxnSpPr>
          <p:nvPr/>
        </p:nvCxnSpPr>
        <p:spPr>
          <a:xfrm flipH="1">
            <a:off x="3740764" y="7810500"/>
            <a:ext cx="450236"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20" idx="2"/>
          </p:cNvCxnSpPr>
          <p:nvPr/>
        </p:nvCxnSpPr>
        <p:spPr>
          <a:xfrm flipH="1" flipV="1">
            <a:off x="3740764" y="8181976"/>
            <a:ext cx="526436" cy="85724"/>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3736679" y="8562975"/>
            <a:ext cx="454321"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2057400" y="8915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8</a:t>
            </a:r>
            <a:endParaRPr lang="en-US" sz="1200" b="1" dirty="0">
              <a:solidFill>
                <a:prstClr val="white"/>
              </a:solidFill>
              <a:latin typeface="Microsoft Sans Serif" pitchFamily="34" charset="0"/>
              <a:cs typeface="Microsoft Sans Serif" pitchFamily="34" charset="0"/>
            </a:endParaRPr>
          </a:p>
        </p:txBody>
      </p:sp>
      <p:cxnSp>
        <p:nvCxnSpPr>
          <p:cNvPr id="32" name="Straight Arrow Connector 31"/>
          <p:cNvCxnSpPr>
            <a:stCxn id="31" idx="6"/>
          </p:cNvCxnSpPr>
          <p:nvPr/>
        </p:nvCxnSpPr>
        <p:spPr>
          <a:xfrm>
            <a:off x="2286000" y="9029700"/>
            <a:ext cx="533400"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99122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6" name="Rectangle 15"/>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7" name="Rectangle 16"/>
          <p:cNvSpPr/>
          <p:nvPr/>
        </p:nvSpPr>
        <p:spPr>
          <a:xfrm>
            <a:off x="6437375"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27</a:t>
            </a:r>
            <a:endParaRPr lang="en-US" sz="1000" b="1" dirty="0">
              <a:solidFill>
                <a:prstClr val="black"/>
              </a:solidFill>
              <a:latin typeface="Arial Narrow" pitchFamily="34" charset="0"/>
              <a:cs typeface="Arial" pitchFamily="34" charset="0"/>
            </a:endParaRPr>
          </a:p>
        </p:txBody>
      </p:sp>
      <p:sp>
        <p:nvSpPr>
          <p:cNvPr id="10" name="TextBox 9"/>
          <p:cNvSpPr txBox="1"/>
          <p:nvPr/>
        </p:nvSpPr>
        <p:spPr>
          <a:xfrm>
            <a:off x="318729" y="2368296"/>
            <a:ext cx="7032094" cy="3545469"/>
          </a:xfrm>
          <a:prstGeom prst="rect">
            <a:avLst/>
          </a:prstGeom>
          <a:noFill/>
        </p:spPr>
        <p:txBody>
          <a:bodyPr wrap="square" lIns="188860" tIns="94430" rIns="188860" bIns="94430" rtlCol="0" anchor="ctr">
            <a:spAutoFit/>
          </a:bodyPr>
          <a:lstStyle/>
          <a:p>
            <a:pPr>
              <a:spcBef>
                <a:spcPts val="413"/>
              </a:spcBef>
            </a:pPr>
            <a:r>
              <a:rPr lang="en-US" sz="1600" b="1" spc="200" dirty="0" smtClean="0">
                <a:solidFill>
                  <a:prstClr val="black"/>
                </a:solidFill>
                <a:latin typeface="Microsoft Sans Serif" pitchFamily="34" charset="0"/>
                <a:cs typeface="Microsoft Sans Serif" pitchFamily="34" charset="0"/>
              </a:rPr>
              <a:t>Setup </a:t>
            </a:r>
            <a:r>
              <a:rPr lang="en-US" sz="1600" b="1" spc="200" dirty="0" smtClean="0">
                <a:solidFill>
                  <a:prstClr val="black"/>
                </a:solidFill>
                <a:latin typeface="Microsoft Sans Serif" pitchFamily="34" charset="0"/>
                <a:cs typeface="Microsoft Sans Serif" pitchFamily="34" charset="0"/>
              </a:rPr>
              <a:t>&gt; Video </a:t>
            </a:r>
            <a:r>
              <a:rPr lang="en-US" sz="1600" b="1" spc="200" dirty="0" smtClean="0">
                <a:solidFill>
                  <a:prstClr val="black"/>
                </a:solidFill>
                <a:latin typeface="Microsoft Sans Serif" pitchFamily="34" charset="0"/>
                <a:cs typeface="Microsoft Sans Serif" pitchFamily="34" charset="0"/>
              </a:rPr>
              <a:t>&gt; </a:t>
            </a:r>
            <a:r>
              <a:rPr lang="en-US" sz="1600" b="1" spc="200" dirty="0" smtClean="0">
                <a:solidFill>
                  <a:prstClr val="black"/>
                </a:solidFill>
                <a:latin typeface="Microsoft Sans Serif" pitchFamily="34" charset="0"/>
                <a:cs typeface="Microsoft Sans Serif" pitchFamily="34" charset="0"/>
              </a:rPr>
              <a:t>Privacy Zone</a:t>
            </a:r>
            <a:endParaRPr lang="en-US" sz="1600" spc="200" dirty="0" smtClean="0">
              <a:solidFill>
                <a:prstClr val="black"/>
              </a:solidFill>
              <a:latin typeface="Microsoft Sans Serif" pitchFamily="34" charset="0"/>
              <a:cs typeface="Microsoft Sans Serif" pitchFamily="34" charset="0"/>
            </a:endParaRPr>
          </a:p>
          <a:p>
            <a:pPr>
              <a:spcBef>
                <a:spcPts val="413"/>
              </a:spcBef>
            </a:pPr>
            <a:endParaRPr lang="en-US" sz="1200" dirty="0" smtClean="0">
              <a:solidFill>
                <a:prstClr val="black"/>
              </a:solidFill>
              <a:latin typeface="Arial" pitchFamily="34" charset="0"/>
              <a:cs typeface="Arial" pitchFamily="34" charset="0"/>
            </a:endParaRPr>
          </a:p>
          <a:p>
            <a:pPr>
              <a:spcBef>
                <a:spcPts val="413"/>
              </a:spcBef>
            </a:pPr>
            <a:r>
              <a:rPr lang="en-US" sz="1000" i="1" dirty="0" smtClean="0">
                <a:solidFill>
                  <a:prstClr val="black"/>
                </a:solidFill>
                <a:latin typeface="Arial" pitchFamily="34" charset="0"/>
                <a:cs typeface="Arial" pitchFamily="34" charset="0"/>
              </a:rPr>
              <a:t>The MV421 MEGAPIX camera offers up to 30 privacy zone settings. To set Privacy Zones:  </a:t>
            </a:r>
          </a:p>
          <a:p>
            <a:pPr>
              <a:spcBef>
                <a:spcPts val="413"/>
              </a:spcBef>
            </a:pPr>
            <a:endParaRPr lang="en-US" sz="1000" i="1" dirty="0" smtClean="0">
              <a:solidFill>
                <a:prstClr val="black"/>
              </a:solidFill>
              <a:latin typeface="Arial" pitchFamily="34" charset="0"/>
              <a:cs typeface="Arial" pitchFamily="34" charset="0"/>
            </a:endParaRPr>
          </a:p>
          <a:p>
            <a:pPr marL="342900" indent="-342900">
              <a:buFontTx/>
              <a:buAutoNum type="arabicPeriod"/>
            </a:pPr>
            <a:r>
              <a:rPr lang="en-US" sz="1000" dirty="0" smtClean="0">
                <a:solidFill>
                  <a:prstClr val="black"/>
                </a:solidFill>
                <a:latin typeface="Arial" pitchFamily="34" charset="0"/>
                <a:cs typeface="Arial" pitchFamily="34" charset="0"/>
              </a:rPr>
              <a:t>Change Mode to On. Click Apply. By default, all 30 privacy zones will be displayed. </a:t>
            </a:r>
          </a:p>
          <a:p>
            <a:endParaRPr lang="en-US" sz="1000" dirty="0" smtClean="0">
              <a:solidFill>
                <a:prstClr val="black"/>
              </a:solidFill>
              <a:latin typeface="Arial" pitchFamily="34" charset="0"/>
              <a:cs typeface="Arial" pitchFamily="34" charset="0"/>
            </a:endParaRPr>
          </a:p>
          <a:p>
            <a:pPr marL="228600" indent="-228600">
              <a:buFontTx/>
              <a:buAutoNum type="arabicPeriod" startAt="2"/>
            </a:pPr>
            <a:r>
              <a:rPr lang="en-US" sz="1000" dirty="0" smtClean="0">
                <a:solidFill>
                  <a:prstClr val="black"/>
                </a:solidFill>
                <a:latin typeface="Arial" pitchFamily="34" charset="0"/>
                <a:cs typeface="Arial" pitchFamily="34" charset="0"/>
              </a:rPr>
              <a:t>   Select </a:t>
            </a:r>
            <a:r>
              <a:rPr lang="en-US" sz="1000" dirty="0">
                <a:solidFill>
                  <a:prstClr val="black"/>
                </a:solidFill>
                <a:latin typeface="Arial" pitchFamily="34" charset="0"/>
                <a:cs typeface="Arial" pitchFamily="34" charset="0"/>
              </a:rPr>
              <a:t>the color of the zone </a:t>
            </a:r>
            <a:r>
              <a:rPr lang="en-US" sz="1000" dirty="0" smtClean="0">
                <a:solidFill>
                  <a:prstClr val="black"/>
                </a:solidFill>
                <a:latin typeface="Arial" pitchFamily="34" charset="0"/>
                <a:cs typeface="Arial" pitchFamily="34" charset="0"/>
              </a:rPr>
              <a:t>and transparency </a:t>
            </a:r>
            <a:r>
              <a:rPr lang="en-US" sz="1000" dirty="0">
                <a:solidFill>
                  <a:prstClr val="black"/>
                </a:solidFill>
                <a:latin typeface="Arial" pitchFamily="34" charset="0"/>
                <a:cs typeface="Arial" pitchFamily="34" charset="0"/>
              </a:rPr>
              <a:t>of the color from </a:t>
            </a:r>
            <a:r>
              <a:rPr lang="en-US" sz="1000" dirty="0" smtClean="0">
                <a:solidFill>
                  <a:prstClr val="black"/>
                </a:solidFill>
                <a:latin typeface="Arial" pitchFamily="34" charset="0"/>
                <a:cs typeface="Arial" pitchFamily="34" charset="0"/>
              </a:rPr>
              <a:t>the </a:t>
            </a:r>
            <a:r>
              <a:rPr lang="en-US" sz="1000" dirty="0">
                <a:solidFill>
                  <a:prstClr val="black"/>
                </a:solidFill>
                <a:latin typeface="Arial" pitchFamily="34" charset="0"/>
                <a:cs typeface="Arial" pitchFamily="34" charset="0"/>
              </a:rPr>
              <a:t>drop down list</a:t>
            </a:r>
            <a:r>
              <a:rPr lang="en-US" sz="1000" dirty="0" smtClean="0">
                <a:solidFill>
                  <a:prstClr val="black"/>
                </a:solidFill>
                <a:latin typeface="Arial" pitchFamily="34" charset="0"/>
                <a:cs typeface="Arial" pitchFamily="34" charset="0"/>
              </a:rPr>
              <a:t>. Click Apply. </a:t>
            </a:r>
          </a:p>
          <a:p>
            <a:endParaRPr lang="en-US" sz="1000" dirty="0" smtClean="0">
              <a:solidFill>
                <a:prstClr val="black"/>
              </a:solidFill>
              <a:latin typeface="Arial" pitchFamily="34" charset="0"/>
              <a:cs typeface="Arial" pitchFamily="34" charset="0"/>
            </a:endParaRPr>
          </a:p>
          <a:p>
            <a:pPr marL="342900" indent="-342900">
              <a:buFontTx/>
              <a:buAutoNum type="arabicPeriod" startAt="3"/>
            </a:pPr>
            <a:r>
              <a:rPr lang="en-US" sz="1000" dirty="0" smtClean="0">
                <a:solidFill>
                  <a:prstClr val="black"/>
                </a:solidFill>
                <a:latin typeface="Arial" pitchFamily="34" charset="0"/>
                <a:cs typeface="Arial" pitchFamily="34" charset="0"/>
              </a:rPr>
              <a:t>Select the zones you want to view and/or modify. Use the Show All button to display all 30 privacy zones, or Hide All to deselect them and select only a single privacy zone. After selecting the privacy zone you want to modify, click Apply. </a:t>
            </a:r>
          </a:p>
          <a:p>
            <a:endParaRPr lang="en-US" sz="1000" dirty="0" smtClean="0">
              <a:solidFill>
                <a:prstClr val="black"/>
              </a:solidFill>
              <a:latin typeface="Arial" pitchFamily="34" charset="0"/>
              <a:cs typeface="Arial" pitchFamily="34" charset="0"/>
            </a:endParaRPr>
          </a:p>
          <a:p>
            <a:pPr marL="228600" indent="-228600">
              <a:buFontTx/>
              <a:buAutoNum type="arabicPeriod" startAt="4"/>
            </a:pPr>
            <a:r>
              <a:rPr lang="en-US" sz="1000" dirty="0" smtClean="0">
                <a:solidFill>
                  <a:prstClr val="black"/>
                </a:solidFill>
                <a:latin typeface="Arial" pitchFamily="34" charset="0"/>
                <a:cs typeface="Arial" pitchFamily="34" charset="0"/>
              </a:rPr>
              <a:t>   Set the zone’s size and location, using the grid lines. In Local Settings, select the zone you </a:t>
            </a:r>
          </a:p>
          <a:p>
            <a:pPr marL="342900" indent="-342900"/>
            <a:r>
              <a:rPr lang="en-US" sz="1000" dirty="0">
                <a:solidFill>
                  <a:prstClr val="black"/>
                </a:solidFill>
                <a:latin typeface="Arial" pitchFamily="34" charset="0"/>
                <a:cs typeface="Arial" pitchFamily="34" charset="0"/>
              </a:rPr>
              <a:t> </a:t>
            </a:r>
            <a:r>
              <a:rPr lang="en-US" sz="1000" dirty="0" smtClean="0">
                <a:solidFill>
                  <a:prstClr val="black"/>
                </a:solidFill>
                <a:latin typeface="Arial" pitchFamily="34" charset="0"/>
                <a:cs typeface="Arial" pitchFamily="34" charset="0"/>
              </a:rPr>
              <a:t>         want to modify, then select the position: Horizontal Position: 0~57; Vertical Position: 0~31;    Width: 0~60; Height: 0~34. </a:t>
            </a:r>
          </a:p>
          <a:p>
            <a:r>
              <a:rPr lang="en-US" sz="1000" dirty="0" smtClean="0">
                <a:solidFill>
                  <a:prstClr val="black"/>
                </a:solidFill>
                <a:latin typeface="Arial" pitchFamily="34" charset="0"/>
                <a:cs typeface="Arial" pitchFamily="34" charset="0"/>
              </a:rPr>
              <a:t>          Click Apply after each modification </a:t>
            </a:r>
          </a:p>
          <a:p>
            <a:pPr marL="342900"/>
            <a:r>
              <a:rPr lang="en-US" sz="1000" dirty="0" smtClean="0">
                <a:solidFill>
                  <a:prstClr val="black"/>
                </a:solidFill>
                <a:latin typeface="Arial" pitchFamily="34" charset="0"/>
                <a:cs typeface="Arial" pitchFamily="34" charset="0"/>
              </a:rPr>
              <a:t>to verify the size and position </a:t>
            </a:r>
          </a:p>
          <a:p>
            <a:pPr marL="342900"/>
            <a:r>
              <a:rPr lang="en-US" sz="1000" dirty="0" smtClean="0">
                <a:solidFill>
                  <a:prstClr val="black"/>
                </a:solidFill>
                <a:latin typeface="Arial" pitchFamily="34" charset="0"/>
                <a:cs typeface="Arial" pitchFamily="34" charset="0"/>
              </a:rPr>
              <a:t>match your requirements. </a:t>
            </a:r>
          </a:p>
          <a:p>
            <a:pPr marL="342900"/>
            <a:endParaRPr lang="en-US" sz="1000" dirty="0" smtClean="0">
              <a:solidFill>
                <a:prstClr val="black"/>
              </a:solidFill>
              <a:latin typeface="Arial" pitchFamily="34" charset="0"/>
              <a:cs typeface="Arial" pitchFamily="34" charset="0"/>
            </a:endParaRPr>
          </a:p>
          <a:p>
            <a:endParaRPr lang="en-US" sz="1000" dirty="0" smtClean="0">
              <a:solidFill>
                <a:prstClr val="black"/>
              </a:solidFill>
              <a:latin typeface="Arial" pitchFamily="34" charset="0"/>
              <a:cs typeface="Arial" pitchFamily="34" charset="0"/>
            </a:endParaRPr>
          </a:p>
        </p:txBody>
      </p:sp>
      <p:sp>
        <p:nvSpPr>
          <p:cNvPr id="11" name="TextBox 10"/>
          <p:cNvSpPr txBox="1"/>
          <p:nvPr/>
        </p:nvSpPr>
        <p:spPr>
          <a:xfrm>
            <a:off x="318729" y="1679160"/>
            <a:ext cx="6844071" cy="560036"/>
          </a:xfrm>
          <a:prstGeom prst="rect">
            <a:avLst/>
          </a:prstGeom>
          <a:noFill/>
        </p:spPr>
        <p:txBody>
          <a:bodyPr wrap="square" lIns="188860" tIns="94430" rIns="188860" bIns="94430" rtlCol="0">
            <a:spAutoFit/>
          </a:bodyPr>
          <a:lstStyle/>
          <a:p>
            <a:r>
              <a:rPr lang="en-US" sz="2400" b="1" dirty="0" smtClean="0">
                <a:solidFill>
                  <a:prstClr val="black"/>
                </a:solidFill>
                <a:latin typeface="Microsoft Sans Serif" pitchFamily="34" charset="0"/>
                <a:cs typeface="Microsoft Sans Serif" pitchFamily="34" charset="0"/>
              </a:rPr>
              <a:t>WEBVIEWER* </a:t>
            </a:r>
            <a:endParaRPr lang="en-US" sz="2400" b="1" dirty="0">
              <a:solidFill>
                <a:prstClr val="black"/>
              </a:solidFill>
              <a:latin typeface="Microsoft Sans Serif" pitchFamily="34" charset="0"/>
              <a:cs typeface="Microsoft Sans Serif" pitchFamily="34" charset="0"/>
            </a:endParaRPr>
          </a:p>
        </p:txBody>
      </p:sp>
      <p:sp>
        <p:nvSpPr>
          <p:cNvPr id="18" name="Oval 17"/>
          <p:cNvSpPr/>
          <p:nvPr/>
        </p:nvSpPr>
        <p:spPr>
          <a:xfrm>
            <a:off x="2743200" y="7010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1</a:t>
            </a:r>
            <a:endParaRPr lang="en-US" sz="1200" b="1" dirty="0">
              <a:solidFill>
                <a:prstClr val="white"/>
              </a:solidFill>
              <a:latin typeface="Microsoft Sans Serif" pitchFamily="34" charset="0"/>
              <a:cs typeface="Microsoft Sans Serif" pitchFamily="34" charset="0"/>
            </a:endParaRPr>
          </a:p>
        </p:txBody>
      </p:sp>
      <p:sp>
        <p:nvSpPr>
          <p:cNvPr id="20" name="Oval 19"/>
          <p:cNvSpPr/>
          <p:nvPr/>
        </p:nvSpPr>
        <p:spPr>
          <a:xfrm>
            <a:off x="2743200" y="8382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4</a:t>
            </a:r>
          </a:p>
        </p:txBody>
      </p:sp>
      <p:sp>
        <p:nvSpPr>
          <p:cNvPr id="21" name="Oval 20"/>
          <p:cNvSpPr/>
          <p:nvPr/>
        </p:nvSpPr>
        <p:spPr>
          <a:xfrm>
            <a:off x="2743200" y="75438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3</a:t>
            </a:r>
            <a:endParaRPr lang="en-US" sz="1200" b="1" dirty="0">
              <a:solidFill>
                <a:prstClr val="white"/>
              </a:solidFill>
              <a:latin typeface="Microsoft Sans Serif" pitchFamily="34" charset="0"/>
              <a:cs typeface="Microsoft Sans Serif" pitchFamily="34" charset="0"/>
            </a:endParaRPr>
          </a:p>
        </p:txBody>
      </p:sp>
      <p:sp>
        <p:nvSpPr>
          <p:cNvPr id="22" name="Oval 21"/>
          <p:cNvSpPr/>
          <p:nvPr/>
        </p:nvSpPr>
        <p:spPr>
          <a:xfrm>
            <a:off x="5181600" y="7239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2</a:t>
            </a:r>
          </a:p>
        </p:txBody>
      </p:sp>
      <p:cxnSp>
        <p:nvCxnSpPr>
          <p:cNvPr id="23" name="Straight Arrow Connector 22"/>
          <p:cNvCxnSpPr/>
          <p:nvPr/>
        </p:nvCxnSpPr>
        <p:spPr>
          <a:xfrm>
            <a:off x="2912339" y="7162800"/>
            <a:ext cx="592861"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4664939" y="7315200"/>
            <a:ext cx="541769"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2971800" y="7696200"/>
            <a:ext cx="1219200"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2971800" y="8534400"/>
            <a:ext cx="533400"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4554809" y="7360227"/>
            <a:ext cx="741091" cy="11430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28" name="Picture 2" descr="C:\Users\lala\Desktop\DW\Untitled-3.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9" name="Rectangle 28"/>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prstClr val="white">
                  <a:lumMod val="85000"/>
                </a:prstClr>
              </a:solidFill>
            </a:endParaRPr>
          </a:p>
        </p:txBody>
      </p:sp>
      <p:grpSp>
        <p:nvGrpSpPr>
          <p:cNvPr id="30" name="Group 29"/>
          <p:cNvGrpSpPr/>
          <p:nvPr/>
        </p:nvGrpSpPr>
        <p:grpSpPr>
          <a:xfrm>
            <a:off x="3352801" y="5105400"/>
            <a:ext cx="3733800" cy="4191000"/>
            <a:chOff x="3352801" y="5105400"/>
            <a:chExt cx="3733800" cy="4191000"/>
          </a:xfrm>
        </p:grpSpPr>
        <p:pic>
          <p:nvPicPr>
            <p:cNvPr id="31" name="Picture 30"/>
            <p:cNvPicPr/>
            <p:nvPr/>
          </p:nvPicPr>
          <p:blipFill rotWithShape="1">
            <a:blip r:embed="rId3"/>
            <a:srcRect l="37180" t="18718" r="22275" b="10769"/>
            <a:stretch/>
          </p:blipFill>
          <p:spPr bwMode="auto">
            <a:xfrm>
              <a:off x="3352801" y="5105400"/>
              <a:ext cx="3733800" cy="4191000"/>
            </a:xfrm>
            <a:prstGeom prst="rect">
              <a:avLst/>
            </a:prstGeom>
            <a:ln w="12700" cap="sq">
              <a:solidFill>
                <a:schemeClr val="bg1">
                  <a:lumMod val="50000"/>
                </a:schemeClr>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32" name="Picture 31"/>
            <p:cNvPicPr/>
            <p:nvPr/>
          </p:nvPicPr>
          <p:blipFill rotWithShape="1">
            <a:blip r:embed="rId4">
              <a:extLst>
                <a:ext uri="{28A0092B-C50C-407E-A947-70E740481C1C}">
                  <a14:useLocalDpi xmlns:a14="http://schemas.microsoft.com/office/drawing/2010/main" val="0"/>
                </a:ext>
              </a:extLst>
            </a:blip>
            <a:srcRect l="20357" t="23287" r="5983" b="24743"/>
            <a:stretch/>
          </p:blipFill>
          <p:spPr bwMode="auto">
            <a:xfrm>
              <a:off x="3886200" y="5243712"/>
              <a:ext cx="2668764" cy="1538087"/>
            </a:xfrm>
            <a:prstGeom prst="rect">
              <a:avLst/>
            </a:prstGeom>
            <a:noFill/>
            <a:ln>
              <a:noFill/>
            </a:ln>
            <a:effectLst/>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8835412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18727" y="2368296"/>
            <a:ext cx="7032094" cy="6335976"/>
          </a:xfrm>
          <a:prstGeom prst="rect">
            <a:avLst/>
          </a:prstGeom>
          <a:noFill/>
        </p:spPr>
        <p:txBody>
          <a:bodyPr wrap="square" lIns="188860" tIns="94430" rIns="188860" bIns="94430" rtlCol="0">
            <a:spAutoFit/>
          </a:bodyPr>
          <a:lstStyle/>
          <a:p>
            <a:pPr>
              <a:spcBef>
                <a:spcPts val="413"/>
              </a:spcBef>
            </a:pPr>
            <a:r>
              <a:rPr lang="en-US" sz="1600" b="1" spc="200" dirty="0" smtClean="0">
                <a:solidFill>
                  <a:prstClr val="black"/>
                </a:solidFill>
                <a:latin typeface="Microsoft Sans Serif" pitchFamily="34" charset="0"/>
                <a:cs typeface="Microsoft Sans Serif" pitchFamily="34" charset="0"/>
              </a:rPr>
              <a:t>Setup </a:t>
            </a:r>
            <a:r>
              <a:rPr lang="en-US" sz="1600" b="1" spc="200" dirty="0" smtClean="0">
                <a:solidFill>
                  <a:prstClr val="black"/>
                </a:solidFill>
                <a:latin typeface="Microsoft Sans Serif" pitchFamily="34" charset="0"/>
                <a:cs typeface="Microsoft Sans Serif" pitchFamily="34" charset="0"/>
              </a:rPr>
              <a:t>&gt; Event &gt; Motion Detection</a:t>
            </a:r>
          </a:p>
          <a:p>
            <a:pPr>
              <a:spcBef>
                <a:spcPts val="413"/>
              </a:spcBef>
            </a:pPr>
            <a:endParaRPr lang="en-US" sz="1200" dirty="0" smtClean="0">
              <a:solidFill>
                <a:prstClr val="black"/>
              </a:solidFill>
              <a:latin typeface="Arial" pitchFamily="34" charset="0"/>
              <a:cs typeface="Arial" pitchFamily="34" charset="0"/>
            </a:endParaRPr>
          </a:p>
          <a:p>
            <a:pPr>
              <a:spcBef>
                <a:spcPts val="413"/>
              </a:spcBef>
            </a:pPr>
            <a:endParaRPr lang="en-US" sz="1200" dirty="0">
              <a:solidFill>
                <a:prstClr val="black"/>
              </a:solidFill>
              <a:latin typeface="Arial" pitchFamily="34" charset="0"/>
              <a:cs typeface="Arial" pitchFamily="34" charset="0"/>
            </a:endParaRPr>
          </a:p>
          <a:p>
            <a:pPr>
              <a:spcBef>
                <a:spcPts val="413"/>
              </a:spcBef>
            </a:pPr>
            <a:endParaRPr lang="en-US" sz="1200" dirty="0" smtClean="0">
              <a:solidFill>
                <a:prstClr val="black"/>
              </a:solidFill>
              <a:latin typeface="Arial" pitchFamily="34" charset="0"/>
              <a:cs typeface="Arial" pitchFamily="34" charset="0"/>
            </a:endParaRPr>
          </a:p>
          <a:p>
            <a:pPr>
              <a:spcBef>
                <a:spcPts val="413"/>
              </a:spcBef>
            </a:pPr>
            <a:endParaRPr lang="en-US" sz="1200" dirty="0">
              <a:solidFill>
                <a:prstClr val="black"/>
              </a:solidFill>
              <a:latin typeface="Arial" pitchFamily="34" charset="0"/>
              <a:cs typeface="Arial" pitchFamily="34" charset="0"/>
            </a:endParaRPr>
          </a:p>
          <a:p>
            <a:pPr>
              <a:spcBef>
                <a:spcPts val="413"/>
              </a:spcBef>
            </a:pPr>
            <a:endParaRPr lang="en-US" sz="1200" dirty="0" smtClean="0">
              <a:solidFill>
                <a:prstClr val="black"/>
              </a:solidFill>
              <a:latin typeface="Arial" pitchFamily="34" charset="0"/>
              <a:cs typeface="Arial" pitchFamily="34" charset="0"/>
            </a:endParaRPr>
          </a:p>
          <a:p>
            <a:pPr>
              <a:spcBef>
                <a:spcPts val="413"/>
              </a:spcBef>
            </a:pPr>
            <a:endParaRPr lang="en-US" sz="1200" dirty="0">
              <a:solidFill>
                <a:prstClr val="black"/>
              </a:solidFill>
              <a:latin typeface="Arial" pitchFamily="34" charset="0"/>
              <a:cs typeface="Arial" pitchFamily="34" charset="0"/>
            </a:endParaRPr>
          </a:p>
          <a:p>
            <a:pPr>
              <a:spcBef>
                <a:spcPts val="413"/>
              </a:spcBef>
            </a:pPr>
            <a:endParaRPr lang="en-US" sz="1200" dirty="0" smtClean="0">
              <a:solidFill>
                <a:prstClr val="black"/>
              </a:solidFill>
              <a:latin typeface="Arial" pitchFamily="34" charset="0"/>
              <a:cs typeface="Arial" pitchFamily="34" charset="0"/>
            </a:endParaRPr>
          </a:p>
          <a:p>
            <a:pPr>
              <a:spcBef>
                <a:spcPts val="413"/>
              </a:spcBef>
            </a:pPr>
            <a:endParaRPr lang="en-US" sz="1200" dirty="0">
              <a:solidFill>
                <a:prstClr val="black"/>
              </a:solidFill>
              <a:latin typeface="Arial" pitchFamily="34" charset="0"/>
              <a:cs typeface="Arial" pitchFamily="34" charset="0"/>
            </a:endParaRPr>
          </a:p>
          <a:p>
            <a:pPr>
              <a:spcBef>
                <a:spcPts val="413"/>
              </a:spcBef>
            </a:pPr>
            <a:endParaRPr lang="en-US" sz="1200" dirty="0" smtClean="0">
              <a:solidFill>
                <a:prstClr val="black"/>
              </a:solidFill>
              <a:latin typeface="Arial" pitchFamily="34" charset="0"/>
              <a:cs typeface="Arial" pitchFamily="34" charset="0"/>
            </a:endParaRPr>
          </a:p>
          <a:p>
            <a:pPr>
              <a:spcBef>
                <a:spcPts val="413"/>
              </a:spcBef>
            </a:pPr>
            <a:endParaRPr lang="en-US" sz="1200" i="1" dirty="0" smtClean="0">
              <a:solidFill>
                <a:prstClr val="black"/>
              </a:solidFill>
              <a:latin typeface="Arial" pitchFamily="34" charset="0"/>
              <a:cs typeface="Arial" pitchFamily="34" charset="0"/>
            </a:endParaRPr>
          </a:p>
          <a:p>
            <a:pPr>
              <a:spcBef>
                <a:spcPts val="413"/>
              </a:spcBef>
            </a:pPr>
            <a:endParaRPr lang="en-US" sz="1200" i="1" dirty="0">
              <a:solidFill>
                <a:prstClr val="black"/>
              </a:solidFill>
              <a:latin typeface="Arial" pitchFamily="34" charset="0"/>
              <a:cs typeface="Arial" pitchFamily="34" charset="0"/>
            </a:endParaRPr>
          </a:p>
          <a:p>
            <a:pPr>
              <a:spcBef>
                <a:spcPts val="413"/>
              </a:spcBef>
            </a:pPr>
            <a:endParaRPr lang="en-US" sz="1200" i="1" dirty="0" smtClean="0">
              <a:solidFill>
                <a:prstClr val="black"/>
              </a:solidFill>
              <a:latin typeface="Arial" pitchFamily="34" charset="0"/>
              <a:cs typeface="Arial" pitchFamily="34" charset="0"/>
            </a:endParaRPr>
          </a:p>
          <a:p>
            <a:pPr>
              <a:spcBef>
                <a:spcPts val="413"/>
              </a:spcBef>
            </a:pPr>
            <a:endParaRPr lang="en-US" sz="1200" i="1" dirty="0">
              <a:solidFill>
                <a:prstClr val="black"/>
              </a:solidFill>
              <a:latin typeface="Arial" pitchFamily="34" charset="0"/>
              <a:cs typeface="Arial" pitchFamily="34" charset="0"/>
            </a:endParaRPr>
          </a:p>
          <a:p>
            <a:pPr>
              <a:spcBef>
                <a:spcPts val="413"/>
              </a:spcBef>
            </a:pPr>
            <a:endParaRPr lang="en-US" sz="1200" i="1" dirty="0" smtClean="0">
              <a:solidFill>
                <a:prstClr val="black"/>
              </a:solidFill>
              <a:latin typeface="Arial" pitchFamily="34" charset="0"/>
              <a:cs typeface="Arial" pitchFamily="34" charset="0"/>
            </a:endParaRPr>
          </a:p>
          <a:p>
            <a:pPr>
              <a:spcBef>
                <a:spcPts val="413"/>
              </a:spcBef>
            </a:pPr>
            <a:endParaRPr lang="en-US" sz="1200" i="1" dirty="0">
              <a:solidFill>
                <a:prstClr val="black"/>
              </a:solidFill>
              <a:latin typeface="Arial" pitchFamily="34" charset="0"/>
              <a:cs typeface="Arial" pitchFamily="34" charset="0"/>
            </a:endParaRPr>
          </a:p>
          <a:p>
            <a:pPr>
              <a:spcBef>
                <a:spcPts val="413"/>
              </a:spcBef>
            </a:pPr>
            <a:r>
              <a:rPr lang="en-US" sz="1000" i="1" dirty="0" smtClean="0">
                <a:solidFill>
                  <a:prstClr val="black"/>
                </a:solidFill>
                <a:latin typeface="Arial" pitchFamily="34" charset="0"/>
                <a:cs typeface="Arial" pitchFamily="34" charset="0"/>
              </a:rPr>
              <a:t>The Motion detection feature allows the MEGAPIX camera to detect motion and trigger an alarm. To set the camera to send e-mail notifications for every motion triggered alarms, </a:t>
            </a:r>
            <a:r>
              <a:rPr lang="en-US" sz="1000" i="1" dirty="0" smtClean="0">
                <a:latin typeface="Arial" pitchFamily="34" charset="0"/>
                <a:cs typeface="Arial" pitchFamily="34" charset="0"/>
              </a:rPr>
              <a:t>see page 50. </a:t>
            </a:r>
          </a:p>
          <a:p>
            <a:pPr>
              <a:spcBef>
                <a:spcPts val="413"/>
              </a:spcBef>
            </a:pPr>
            <a:endParaRPr lang="en-US" sz="1000" i="1" dirty="0" smtClean="0">
              <a:solidFill>
                <a:prstClr val="black"/>
              </a:solidFill>
              <a:latin typeface="Arial" pitchFamily="34" charset="0"/>
              <a:cs typeface="Arial" pitchFamily="34" charset="0"/>
            </a:endParaRP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Check the Use Motion box.</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Sensitivity: Select from Low, Middle, or High.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Dwell Time: When a motion is triggered, the camera can be set to record for a certain period of time. Dwell Time can be set up to 900 seconds.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Relay: an alarm out triggered by motion detection. Select None or 1. </a:t>
            </a:r>
          </a:p>
          <a:p>
            <a:pPr marL="342900" indent="-342900">
              <a:spcBef>
                <a:spcPts val="413"/>
              </a:spcBef>
              <a:buFontTx/>
              <a:buAutoNum type="arabicPeriod"/>
            </a:pPr>
            <a:r>
              <a:rPr lang="en-US" sz="1000" dirty="0" smtClean="0">
                <a:latin typeface="Arial" pitchFamily="34" charset="0"/>
                <a:cs typeface="Arial" pitchFamily="34" charset="0"/>
              </a:rPr>
              <a:t>Duration: determines how long the alarm out will last. Maximum is 900 seconds.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Select Apply to save changes. </a:t>
            </a:r>
          </a:p>
          <a:p>
            <a:pPr>
              <a:spcBef>
                <a:spcPts val="413"/>
              </a:spcBef>
            </a:pPr>
            <a:endParaRPr lang="en-US" sz="1000" dirty="0" smtClean="0">
              <a:solidFill>
                <a:prstClr val="black"/>
              </a:solidFill>
              <a:latin typeface="Arial" pitchFamily="34" charset="0"/>
              <a:cs typeface="Arial" pitchFamily="34" charset="0"/>
            </a:endParaRPr>
          </a:p>
          <a:p>
            <a:pPr>
              <a:spcBef>
                <a:spcPts val="413"/>
              </a:spcBef>
            </a:pPr>
            <a:r>
              <a:rPr lang="en-US" sz="1000" dirty="0" smtClean="0">
                <a:solidFill>
                  <a:prstClr val="black"/>
                </a:solidFill>
                <a:latin typeface="Arial" pitchFamily="34" charset="0"/>
                <a:cs typeface="Arial" pitchFamily="34" charset="0"/>
              </a:rPr>
              <a:t>To setup specific areas of the camera’s view to motion detection, please see the next page. </a:t>
            </a:r>
          </a:p>
        </p:txBody>
      </p:sp>
      <p:sp>
        <p:nvSpPr>
          <p:cNvPr id="12" name="TextBox 11"/>
          <p:cNvSpPr txBox="1"/>
          <p:nvPr/>
        </p:nvSpPr>
        <p:spPr>
          <a:xfrm>
            <a:off x="318729" y="1679160"/>
            <a:ext cx="6844071" cy="560036"/>
          </a:xfrm>
          <a:prstGeom prst="rect">
            <a:avLst/>
          </a:prstGeom>
          <a:noFill/>
        </p:spPr>
        <p:txBody>
          <a:bodyPr wrap="square" lIns="188860" tIns="94430" rIns="188860" bIns="94430" rtlCol="0">
            <a:spAutoFit/>
          </a:bodyPr>
          <a:lstStyle/>
          <a:p>
            <a:r>
              <a:rPr lang="en-US" sz="2400" b="1" dirty="0" smtClean="0">
                <a:solidFill>
                  <a:prstClr val="black"/>
                </a:solidFill>
                <a:latin typeface="Microsoft Sans Serif" pitchFamily="34" charset="0"/>
                <a:cs typeface="Microsoft Sans Serif" pitchFamily="34" charset="0"/>
              </a:rPr>
              <a:t>WEBVIEWER* </a:t>
            </a:r>
            <a:endParaRPr lang="en-US" sz="2400" b="1" dirty="0">
              <a:solidFill>
                <a:prstClr val="black"/>
              </a:solidFill>
              <a:latin typeface="Microsoft Sans Serif" pitchFamily="34" charset="0"/>
              <a:cs typeface="Microsoft Sans Serif" pitchFamily="34" charset="0"/>
            </a:endParaRPr>
          </a:p>
        </p:txBody>
      </p:sp>
      <p:pic>
        <p:nvPicPr>
          <p:cNvPr id="13" name="Picture 12"/>
          <p:cNvPicPr/>
          <p:nvPr/>
        </p:nvPicPr>
        <p:blipFill rotWithShape="1">
          <a:blip r:embed="rId2"/>
          <a:srcRect l="18109" t="4800" r="18109" b="50955"/>
          <a:stretch/>
        </p:blipFill>
        <p:spPr bwMode="auto">
          <a:xfrm>
            <a:off x="595989" y="2855828"/>
            <a:ext cx="6580422" cy="2853003"/>
          </a:xfrm>
          <a:prstGeom prst="rect">
            <a:avLst/>
          </a:prstGeom>
          <a:ln w="12700" cap="sq">
            <a:solidFill>
              <a:schemeClr val="bg1">
                <a:lumMod val="50000"/>
              </a:schemeClr>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
        <p:nvSpPr>
          <p:cNvPr id="14" name="Oval 13"/>
          <p:cNvSpPr/>
          <p:nvPr/>
        </p:nvSpPr>
        <p:spPr>
          <a:xfrm>
            <a:off x="2057400" y="41148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1</a:t>
            </a:r>
            <a:endParaRPr lang="en-US" sz="1200" b="1" dirty="0">
              <a:solidFill>
                <a:prstClr val="white"/>
              </a:solidFill>
              <a:latin typeface="Microsoft Sans Serif" pitchFamily="34" charset="0"/>
              <a:cs typeface="Microsoft Sans Serif" pitchFamily="34" charset="0"/>
            </a:endParaRPr>
          </a:p>
        </p:txBody>
      </p:sp>
      <p:sp>
        <p:nvSpPr>
          <p:cNvPr id="15" name="Oval 14"/>
          <p:cNvSpPr/>
          <p:nvPr/>
        </p:nvSpPr>
        <p:spPr>
          <a:xfrm>
            <a:off x="5257800" y="42672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2</a:t>
            </a:r>
            <a:endParaRPr lang="en-US" sz="1200" b="1" dirty="0">
              <a:solidFill>
                <a:prstClr val="white"/>
              </a:solidFill>
              <a:latin typeface="Microsoft Sans Serif" pitchFamily="34" charset="0"/>
              <a:cs typeface="Microsoft Sans Serif" pitchFamily="34" charset="0"/>
            </a:endParaRPr>
          </a:p>
        </p:txBody>
      </p:sp>
      <p:sp>
        <p:nvSpPr>
          <p:cNvPr id="16" name="Oval 15"/>
          <p:cNvSpPr/>
          <p:nvPr/>
        </p:nvSpPr>
        <p:spPr>
          <a:xfrm>
            <a:off x="2057400" y="44958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3</a:t>
            </a:r>
            <a:endParaRPr lang="en-US" sz="1200" b="1" dirty="0">
              <a:solidFill>
                <a:prstClr val="white"/>
              </a:solidFill>
              <a:latin typeface="Microsoft Sans Serif" pitchFamily="34" charset="0"/>
              <a:cs typeface="Microsoft Sans Serif" pitchFamily="34" charset="0"/>
            </a:endParaRPr>
          </a:p>
        </p:txBody>
      </p:sp>
      <p:sp>
        <p:nvSpPr>
          <p:cNvPr id="17" name="Oval 16"/>
          <p:cNvSpPr/>
          <p:nvPr/>
        </p:nvSpPr>
        <p:spPr>
          <a:xfrm>
            <a:off x="5257800" y="46482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4</a:t>
            </a:r>
          </a:p>
        </p:txBody>
      </p:sp>
      <p:sp>
        <p:nvSpPr>
          <p:cNvPr id="18" name="Oval 17"/>
          <p:cNvSpPr/>
          <p:nvPr/>
        </p:nvSpPr>
        <p:spPr>
          <a:xfrm>
            <a:off x="2057400" y="48006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5</a:t>
            </a:r>
            <a:endParaRPr lang="en-US" sz="1200" b="1" dirty="0">
              <a:solidFill>
                <a:prstClr val="white"/>
              </a:solidFill>
              <a:latin typeface="Microsoft Sans Serif" pitchFamily="34" charset="0"/>
              <a:cs typeface="Microsoft Sans Serif" pitchFamily="34" charset="0"/>
            </a:endParaRPr>
          </a:p>
        </p:txBody>
      </p:sp>
      <p:sp>
        <p:nvSpPr>
          <p:cNvPr id="20" name="Oval 19"/>
          <p:cNvSpPr/>
          <p:nvPr/>
        </p:nvSpPr>
        <p:spPr>
          <a:xfrm>
            <a:off x="3352800" y="5334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6</a:t>
            </a:r>
          </a:p>
        </p:txBody>
      </p:sp>
      <p:cxnSp>
        <p:nvCxnSpPr>
          <p:cNvPr id="21" name="Straight Arrow Connector 20"/>
          <p:cNvCxnSpPr/>
          <p:nvPr/>
        </p:nvCxnSpPr>
        <p:spPr>
          <a:xfrm>
            <a:off x="2286000" y="4245839"/>
            <a:ext cx="304800"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5" idx="2"/>
          </p:cNvCxnSpPr>
          <p:nvPr/>
        </p:nvCxnSpPr>
        <p:spPr>
          <a:xfrm flipH="1">
            <a:off x="4589278" y="4381500"/>
            <a:ext cx="668522"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286001" y="4610100"/>
            <a:ext cx="380999"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7" idx="2"/>
          </p:cNvCxnSpPr>
          <p:nvPr/>
        </p:nvCxnSpPr>
        <p:spPr>
          <a:xfrm flipH="1">
            <a:off x="4589278" y="4762500"/>
            <a:ext cx="668522"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2267056" y="4953000"/>
            <a:ext cx="399944"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3505200" y="5486400"/>
            <a:ext cx="533400"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780492" y="9332807"/>
            <a:ext cx="496825" cy="344593"/>
          </a:xfrm>
          <a:prstGeom prst="rect">
            <a:avLst/>
          </a:prstGeom>
        </p:spPr>
        <p:txBody>
          <a:bodyPr wrap="none" lIns="188860" tIns="94430" rIns="188860" bIns="94430">
            <a:spAutoFit/>
          </a:bodyPr>
          <a:lstStyle/>
          <a:p>
            <a:pPr algn="r"/>
            <a:r>
              <a:rPr lang="en-US" sz="1000" b="1" dirty="0" smtClean="0">
                <a:solidFill>
                  <a:prstClr val="black"/>
                </a:solidFill>
                <a:latin typeface="Arial Narrow" pitchFamily="34" charset="0"/>
                <a:cs typeface="Arial" pitchFamily="34" charset="0"/>
              </a:rPr>
              <a:t>28</a:t>
            </a:r>
            <a:endParaRPr lang="en-US" sz="1000" b="1" dirty="0">
              <a:solidFill>
                <a:prstClr val="black"/>
              </a:solidFill>
              <a:latin typeface="Arial Narrow" pitchFamily="34" charset="0"/>
              <a:cs typeface="Arial" pitchFamily="34" charset="0"/>
            </a:endParaRPr>
          </a:p>
        </p:txBody>
      </p:sp>
      <p:sp>
        <p:nvSpPr>
          <p:cNvPr id="33" name="Rectangle 32"/>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prstClr val="white">
                  <a:lumMod val="85000"/>
                </a:prstClr>
              </a:solidFill>
            </a:endParaRPr>
          </a:p>
        </p:txBody>
      </p:sp>
      <p:sp>
        <p:nvSpPr>
          <p:cNvPr id="34" name="Rectangle 33"/>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prstClr val="white">
                  <a:lumMod val="85000"/>
                </a:prstClr>
              </a:solidFill>
            </a:endParaRPr>
          </a:p>
        </p:txBody>
      </p:sp>
      <p:sp>
        <p:nvSpPr>
          <p:cNvPr id="35" name="Rectangle 34"/>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prstClr val="white">
                  <a:lumMod val="85000"/>
                </a:prstClr>
              </a:solidFill>
            </a:endParaRPr>
          </a:p>
        </p:txBody>
      </p:sp>
    </p:spTree>
    <p:extLst>
      <p:ext uri="{BB962C8B-B14F-4D97-AF65-F5344CB8AC3E}">
        <p14:creationId xmlns:p14="http://schemas.microsoft.com/office/powerpoint/2010/main" val="8766423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18727" y="2368296"/>
            <a:ext cx="7032094" cy="2304103"/>
          </a:xfrm>
          <a:prstGeom prst="rect">
            <a:avLst/>
          </a:prstGeom>
          <a:noFill/>
        </p:spPr>
        <p:txBody>
          <a:bodyPr wrap="square" lIns="188860" tIns="94430" rIns="188860" bIns="94430" rtlCol="0">
            <a:spAutoFit/>
          </a:bodyPr>
          <a:lstStyle/>
          <a:p>
            <a:pPr>
              <a:spcBef>
                <a:spcPts val="413"/>
              </a:spcBef>
            </a:pPr>
            <a:r>
              <a:rPr lang="en-US" sz="1600" b="1" spc="200" dirty="0" smtClean="0">
                <a:solidFill>
                  <a:prstClr val="black"/>
                </a:solidFill>
                <a:latin typeface="Microsoft Sans Serif" pitchFamily="34" charset="0"/>
                <a:cs typeface="Microsoft Sans Serif" pitchFamily="34" charset="0"/>
              </a:rPr>
              <a:t>Setup </a:t>
            </a:r>
            <a:r>
              <a:rPr lang="en-US" sz="1600" b="1" spc="200" dirty="0" smtClean="0">
                <a:solidFill>
                  <a:prstClr val="black"/>
                </a:solidFill>
                <a:latin typeface="Microsoft Sans Serif" pitchFamily="34" charset="0"/>
                <a:cs typeface="Microsoft Sans Serif" pitchFamily="34" charset="0"/>
              </a:rPr>
              <a:t>&gt; Event </a:t>
            </a:r>
            <a:r>
              <a:rPr lang="en-US" sz="1600" b="1" spc="200" dirty="0">
                <a:solidFill>
                  <a:prstClr val="black"/>
                </a:solidFill>
                <a:latin typeface="Microsoft Sans Serif" pitchFamily="34" charset="0"/>
                <a:cs typeface="Microsoft Sans Serif" pitchFamily="34" charset="0"/>
              </a:rPr>
              <a:t>&gt; Motion Area</a:t>
            </a:r>
          </a:p>
          <a:p>
            <a:pPr>
              <a:spcBef>
                <a:spcPts val="413"/>
              </a:spcBef>
            </a:pPr>
            <a:endParaRPr lang="en-US" sz="1600" b="1" spc="200" dirty="0" smtClean="0">
              <a:solidFill>
                <a:prstClr val="black"/>
              </a:solidFill>
              <a:latin typeface="Microsoft Sans Serif" pitchFamily="34" charset="0"/>
              <a:cs typeface="Microsoft Sans Serif" pitchFamily="34" charset="0"/>
            </a:endParaRPr>
          </a:p>
          <a:p>
            <a:pPr>
              <a:spcBef>
                <a:spcPts val="413"/>
              </a:spcBef>
            </a:pPr>
            <a:endParaRPr lang="en-US" sz="1200" dirty="0" smtClean="0">
              <a:solidFill>
                <a:prstClr val="black"/>
              </a:solidFill>
              <a:latin typeface="Arial" pitchFamily="34" charset="0"/>
              <a:cs typeface="Arial" pitchFamily="34" charset="0"/>
            </a:endParaRPr>
          </a:p>
          <a:p>
            <a:pPr>
              <a:spcBef>
                <a:spcPts val="413"/>
              </a:spcBef>
            </a:pPr>
            <a:r>
              <a:rPr lang="en-US" sz="1000" i="1" dirty="0" smtClean="0">
                <a:solidFill>
                  <a:prstClr val="black"/>
                </a:solidFill>
                <a:latin typeface="Arial" pitchFamily="34" charset="0"/>
                <a:cs typeface="Arial" pitchFamily="34" charset="0"/>
              </a:rPr>
              <a:t>The Motion detection feature allows the MEGAPIX camera to detect motion and trigger an alarm. To set the camera to send e-mail notifications for every motion triggered alarms, </a:t>
            </a:r>
            <a:r>
              <a:rPr lang="en-US" sz="1000" i="1" dirty="0" smtClean="0">
                <a:latin typeface="Arial" pitchFamily="34" charset="0"/>
                <a:cs typeface="Arial" pitchFamily="34" charset="0"/>
              </a:rPr>
              <a:t>see page 50.</a:t>
            </a:r>
            <a:r>
              <a:rPr lang="en-US" sz="1000" i="1" dirty="0" smtClean="0">
                <a:solidFill>
                  <a:prstClr val="black"/>
                </a:solidFill>
                <a:latin typeface="Arial" pitchFamily="34" charset="0"/>
                <a:cs typeface="Arial" pitchFamily="34" charset="0"/>
              </a:rPr>
              <a:t> </a:t>
            </a:r>
          </a:p>
          <a:p>
            <a:pPr>
              <a:spcBef>
                <a:spcPts val="413"/>
              </a:spcBef>
            </a:pPr>
            <a:endParaRPr lang="en-US" sz="1000" i="1" dirty="0" smtClean="0">
              <a:solidFill>
                <a:prstClr val="black"/>
              </a:solidFill>
              <a:latin typeface="Arial" pitchFamily="34" charset="0"/>
              <a:cs typeface="Arial" pitchFamily="34" charset="0"/>
            </a:endParaRPr>
          </a:p>
          <a:p>
            <a:pPr marL="342900" indent="-342900">
              <a:spcBef>
                <a:spcPts val="413"/>
              </a:spcBef>
              <a:buFont typeface="+mj-lt"/>
              <a:buAutoNum type="arabicPeriod"/>
            </a:pPr>
            <a:r>
              <a:rPr lang="en-US" sz="1000" dirty="0" smtClean="0">
                <a:solidFill>
                  <a:prstClr val="black"/>
                </a:solidFill>
                <a:latin typeface="Arial" pitchFamily="34" charset="0"/>
                <a:cs typeface="Arial" pitchFamily="34" charset="0"/>
              </a:rPr>
              <a:t>Hold left mouse button and drag the mouse pointer over image to select the motion area, or use Set All button to select the entire screen. </a:t>
            </a:r>
          </a:p>
          <a:p>
            <a:pPr marL="342900" indent="-342900">
              <a:spcBef>
                <a:spcPts val="413"/>
              </a:spcBef>
              <a:buFont typeface="+mj-lt"/>
              <a:buAutoNum type="arabicPeriod"/>
            </a:pPr>
            <a:r>
              <a:rPr lang="en-US" sz="1000" dirty="0" smtClean="0">
                <a:solidFill>
                  <a:prstClr val="black"/>
                </a:solidFill>
                <a:latin typeface="Arial" pitchFamily="34" charset="0"/>
                <a:cs typeface="Arial" pitchFamily="34" charset="0"/>
              </a:rPr>
              <a:t>Select Clear All to deselect motion areas. </a:t>
            </a:r>
          </a:p>
          <a:p>
            <a:pPr marL="342900" indent="-342900">
              <a:spcBef>
                <a:spcPts val="413"/>
              </a:spcBef>
              <a:buFont typeface="+mj-lt"/>
              <a:buAutoNum type="arabicPeriod"/>
            </a:pPr>
            <a:r>
              <a:rPr lang="en-US" sz="1000" dirty="0" smtClean="0">
                <a:solidFill>
                  <a:prstClr val="black"/>
                </a:solidFill>
                <a:latin typeface="Arial" pitchFamily="34" charset="0"/>
                <a:cs typeface="Arial" pitchFamily="34" charset="0"/>
              </a:rPr>
              <a:t>Select Apply to save changes. </a:t>
            </a:r>
          </a:p>
        </p:txBody>
      </p:sp>
      <p:sp>
        <p:nvSpPr>
          <p:cNvPr id="12" name="TextBox 11"/>
          <p:cNvSpPr txBox="1"/>
          <p:nvPr/>
        </p:nvSpPr>
        <p:spPr>
          <a:xfrm>
            <a:off x="318729" y="1679160"/>
            <a:ext cx="6844071" cy="560036"/>
          </a:xfrm>
          <a:prstGeom prst="rect">
            <a:avLst/>
          </a:prstGeom>
          <a:noFill/>
        </p:spPr>
        <p:txBody>
          <a:bodyPr wrap="square" lIns="188860" tIns="94430" rIns="188860" bIns="94430" rtlCol="0">
            <a:spAutoFit/>
          </a:bodyPr>
          <a:lstStyle/>
          <a:p>
            <a:r>
              <a:rPr lang="en-US" sz="2400" b="1" dirty="0" smtClean="0">
                <a:solidFill>
                  <a:prstClr val="black"/>
                </a:solidFill>
                <a:latin typeface="Microsoft Sans Serif" pitchFamily="34" charset="0"/>
                <a:cs typeface="Microsoft Sans Serif" pitchFamily="34" charset="0"/>
              </a:rPr>
              <a:t>WEBVIEWER* </a:t>
            </a:r>
            <a:endParaRPr lang="en-US" sz="2400" b="1" dirty="0">
              <a:solidFill>
                <a:prstClr val="black"/>
              </a:solidFill>
              <a:latin typeface="Microsoft Sans Serif" pitchFamily="34" charset="0"/>
              <a:cs typeface="Microsoft Sans Serif" pitchFamily="34" charset="0"/>
            </a:endParaRPr>
          </a:p>
        </p:txBody>
      </p:sp>
      <p:pic>
        <p:nvPicPr>
          <p:cNvPr id="1024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706" t="14952" r="16665" b="46278"/>
          <a:stretch/>
        </p:blipFill>
        <p:spPr bwMode="auto">
          <a:xfrm>
            <a:off x="579572" y="4967495"/>
            <a:ext cx="6613257" cy="3033505"/>
          </a:xfrm>
          <a:prstGeom prst="rect">
            <a:avLst/>
          </a:prstGeom>
          <a:ln w="12700" cap="sq">
            <a:solidFill>
              <a:schemeClr val="bg1">
                <a:lumMod val="50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678" t="12476" r="98" b="3231"/>
          <a:stretch/>
        </p:blipFill>
        <p:spPr bwMode="auto">
          <a:xfrm>
            <a:off x="576532" y="4967494"/>
            <a:ext cx="1861868" cy="2166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Oval 17"/>
          <p:cNvSpPr/>
          <p:nvPr/>
        </p:nvSpPr>
        <p:spPr>
          <a:xfrm>
            <a:off x="3733800" y="76962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1</a:t>
            </a:r>
            <a:endParaRPr lang="en-US" sz="1200" b="1" dirty="0">
              <a:solidFill>
                <a:prstClr val="white"/>
              </a:solidFill>
              <a:latin typeface="Microsoft Sans Serif" pitchFamily="34" charset="0"/>
              <a:cs typeface="Microsoft Sans Serif" pitchFamily="34" charset="0"/>
            </a:endParaRPr>
          </a:p>
        </p:txBody>
      </p:sp>
      <p:sp>
        <p:nvSpPr>
          <p:cNvPr id="20" name="Oval 19"/>
          <p:cNvSpPr/>
          <p:nvPr/>
        </p:nvSpPr>
        <p:spPr>
          <a:xfrm>
            <a:off x="5715000" y="76962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2</a:t>
            </a:r>
            <a:endParaRPr lang="en-US" sz="1200" b="1" dirty="0">
              <a:solidFill>
                <a:prstClr val="white"/>
              </a:solidFill>
              <a:latin typeface="Microsoft Sans Serif" pitchFamily="34" charset="0"/>
              <a:cs typeface="Microsoft Sans Serif" pitchFamily="34" charset="0"/>
            </a:endParaRPr>
          </a:p>
        </p:txBody>
      </p:sp>
      <p:sp>
        <p:nvSpPr>
          <p:cNvPr id="21" name="Oval 20"/>
          <p:cNvSpPr/>
          <p:nvPr/>
        </p:nvSpPr>
        <p:spPr>
          <a:xfrm>
            <a:off x="3886200" y="8153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3</a:t>
            </a:r>
            <a:endParaRPr lang="en-US" sz="1200" b="1" dirty="0">
              <a:solidFill>
                <a:prstClr val="white"/>
              </a:solidFill>
              <a:latin typeface="Microsoft Sans Serif" pitchFamily="34" charset="0"/>
              <a:cs typeface="Microsoft Sans Serif" pitchFamily="34" charset="0"/>
            </a:endParaRPr>
          </a:p>
        </p:txBody>
      </p:sp>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0556" t="59778" r="35584" b="34416"/>
          <a:stretch/>
        </p:blipFill>
        <p:spPr bwMode="auto">
          <a:xfrm>
            <a:off x="4118758" y="8112827"/>
            <a:ext cx="1520042" cy="398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descr="C:\Users\lala\Desktop\DW\Untitled-3.png"/>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5" name="Rectangle 14"/>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prstClr val="white">
                  <a:lumMod val="85000"/>
                </a:prstClr>
              </a:solidFill>
            </a:endParaRPr>
          </a:p>
        </p:txBody>
      </p:sp>
      <p:sp>
        <p:nvSpPr>
          <p:cNvPr id="16" name="Rectangle 15"/>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prstClr val="white">
                  <a:lumMod val="85000"/>
                </a:prstClr>
              </a:solidFill>
            </a:endParaRPr>
          </a:p>
        </p:txBody>
      </p:sp>
      <p:sp>
        <p:nvSpPr>
          <p:cNvPr id="17" name="Rectangle 16"/>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prstClr val="white">
                  <a:lumMod val="85000"/>
                </a:prstClr>
              </a:solidFill>
            </a:endParaRPr>
          </a:p>
        </p:txBody>
      </p:sp>
      <p:sp>
        <p:nvSpPr>
          <p:cNvPr id="26" name="Rectangle 25"/>
          <p:cNvSpPr/>
          <p:nvPr/>
        </p:nvSpPr>
        <p:spPr>
          <a:xfrm>
            <a:off x="6437375" y="9332807"/>
            <a:ext cx="496825" cy="344593"/>
          </a:xfrm>
          <a:prstGeom prst="rect">
            <a:avLst/>
          </a:prstGeom>
        </p:spPr>
        <p:txBody>
          <a:bodyPr wrap="none" lIns="188860" tIns="94430" rIns="188860" bIns="94430">
            <a:spAutoFit/>
          </a:bodyPr>
          <a:lstStyle/>
          <a:p>
            <a:pPr algn="r"/>
            <a:r>
              <a:rPr lang="en-US" sz="1000" b="1" dirty="0" smtClean="0">
                <a:solidFill>
                  <a:prstClr val="black"/>
                </a:solidFill>
                <a:latin typeface="Arial Narrow" pitchFamily="34" charset="0"/>
                <a:cs typeface="Arial" pitchFamily="34" charset="0"/>
              </a:rPr>
              <a:t>29</a:t>
            </a:r>
            <a:endParaRPr lang="en-US" sz="1000" b="1" dirty="0">
              <a:solidFill>
                <a:prstClr val="black"/>
              </a:solidFill>
              <a:latin typeface="Arial Narrow" pitchFamily="34" charset="0"/>
              <a:cs typeface="Arial" pitchFamily="34" charset="0"/>
            </a:endParaRPr>
          </a:p>
        </p:txBody>
      </p:sp>
    </p:spTree>
    <p:extLst>
      <p:ext uri="{BB962C8B-B14F-4D97-AF65-F5344CB8AC3E}">
        <p14:creationId xmlns:p14="http://schemas.microsoft.com/office/powerpoint/2010/main" val="35440621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80492"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30</a:t>
            </a:r>
            <a:endParaRPr lang="en-US" sz="1000" b="1" dirty="0">
              <a:solidFill>
                <a:prstClr val="black"/>
              </a:solidFill>
              <a:latin typeface="Arial Narrow" pitchFamily="34" charset="0"/>
              <a:cs typeface="Arial" pitchFamily="34" charset="0"/>
            </a:endParaRPr>
          </a:p>
        </p:txBody>
      </p:sp>
      <p:sp>
        <p:nvSpPr>
          <p:cNvPr id="9" name="Rectangle 8"/>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0" name="Rectangle 9"/>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1" name="Rectangle 10"/>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3" name="TextBox 12"/>
          <p:cNvSpPr txBox="1"/>
          <p:nvPr/>
        </p:nvSpPr>
        <p:spPr>
          <a:xfrm>
            <a:off x="318727" y="2365702"/>
            <a:ext cx="7032094" cy="2447732"/>
          </a:xfrm>
          <a:prstGeom prst="rect">
            <a:avLst/>
          </a:prstGeom>
          <a:noFill/>
        </p:spPr>
        <p:txBody>
          <a:bodyPr wrap="square" lIns="188860" tIns="94430" rIns="188860" bIns="94430" rtlCol="0">
            <a:spAutoFit/>
          </a:bodyPr>
          <a:lstStyle/>
          <a:p>
            <a:pPr>
              <a:spcBef>
                <a:spcPts val="413"/>
              </a:spcBef>
            </a:pPr>
            <a:r>
              <a:rPr lang="en-US" sz="1600" b="1" spc="200" dirty="0" smtClean="0">
                <a:solidFill>
                  <a:prstClr val="black"/>
                </a:solidFill>
                <a:latin typeface="Microsoft Sans Serif" pitchFamily="34" charset="0"/>
                <a:cs typeface="Microsoft Sans Serif" pitchFamily="34" charset="0"/>
              </a:rPr>
              <a:t>Setup </a:t>
            </a:r>
            <a:r>
              <a:rPr lang="en-US" sz="1600" b="1" spc="200" dirty="0" smtClean="0">
                <a:solidFill>
                  <a:prstClr val="black"/>
                </a:solidFill>
                <a:latin typeface="Microsoft Sans Serif" pitchFamily="34" charset="0"/>
                <a:cs typeface="Microsoft Sans Serif" pitchFamily="34" charset="0"/>
              </a:rPr>
              <a:t>&gt; Event &gt; Emergency Alarm</a:t>
            </a:r>
            <a:r>
              <a:rPr lang="en-US" sz="1600" spc="200" dirty="0" smtClean="0">
                <a:solidFill>
                  <a:prstClr val="black"/>
                </a:solidFill>
                <a:latin typeface="Microsoft Sans Serif" pitchFamily="34" charset="0"/>
                <a:cs typeface="Microsoft Sans Serif" pitchFamily="34" charset="0"/>
              </a:rPr>
              <a:t> </a:t>
            </a:r>
          </a:p>
          <a:p>
            <a:pPr>
              <a:spcBef>
                <a:spcPts val="413"/>
              </a:spcBef>
            </a:pPr>
            <a:endParaRPr lang="en-US" sz="1200" dirty="0" smtClean="0">
              <a:solidFill>
                <a:prstClr val="black"/>
              </a:solidFill>
              <a:latin typeface="Arial" pitchFamily="34" charset="0"/>
              <a:cs typeface="Arial" pitchFamily="34" charset="0"/>
            </a:endParaRPr>
          </a:p>
          <a:p>
            <a:pPr>
              <a:spcBef>
                <a:spcPts val="413"/>
              </a:spcBef>
            </a:pPr>
            <a:r>
              <a:rPr lang="en-US" sz="1000" i="1" dirty="0" smtClean="0">
                <a:solidFill>
                  <a:prstClr val="black"/>
                </a:solidFill>
                <a:latin typeface="Arial" pitchFamily="34" charset="0"/>
                <a:cs typeface="Arial" pitchFamily="34" charset="0"/>
              </a:rPr>
              <a:t>Send alarm triggered information to predefined destination (i.e. remote client software). </a:t>
            </a:r>
          </a:p>
          <a:p>
            <a:pPr>
              <a:spcBef>
                <a:spcPts val="413"/>
              </a:spcBef>
            </a:pPr>
            <a:endParaRPr lang="en-US" sz="1000" i="1" dirty="0" smtClean="0">
              <a:solidFill>
                <a:prstClr val="black"/>
              </a:solidFill>
              <a:latin typeface="Arial" pitchFamily="34" charset="0"/>
              <a:cs typeface="Arial" pitchFamily="34" charset="0"/>
            </a:endParaRPr>
          </a:p>
          <a:p>
            <a:pPr marL="342900" indent="-342900">
              <a:spcBef>
                <a:spcPts val="413"/>
              </a:spcBef>
              <a:buFont typeface="+mj-lt"/>
              <a:buAutoNum type="arabicPeriod"/>
            </a:pPr>
            <a:r>
              <a:rPr lang="en-US" sz="1000" b="1" dirty="0" smtClean="0">
                <a:solidFill>
                  <a:prstClr val="black"/>
                </a:solidFill>
                <a:latin typeface="Arial" pitchFamily="34" charset="0"/>
                <a:cs typeface="Arial" pitchFamily="34" charset="0"/>
              </a:rPr>
              <a:t>Site Information</a:t>
            </a:r>
            <a:r>
              <a:rPr lang="en-US" sz="1000" dirty="0" smtClean="0">
                <a:solidFill>
                  <a:prstClr val="black"/>
                </a:solidFill>
                <a:latin typeface="Arial" pitchFamily="34" charset="0"/>
                <a:cs typeface="Arial" pitchFamily="34" charset="0"/>
              </a:rPr>
              <a:t>:  Site Name, Transmission Settings, and Video Duration for the video that will be sent when motion is detected. </a:t>
            </a:r>
          </a:p>
          <a:p>
            <a:pPr marL="342900" indent="-342900">
              <a:spcBef>
                <a:spcPts val="413"/>
              </a:spcBef>
              <a:buFont typeface="+mj-lt"/>
              <a:buAutoNum type="arabicPeriod"/>
            </a:pPr>
            <a:r>
              <a:rPr lang="en-US" sz="1000" b="1" dirty="0" smtClean="0">
                <a:solidFill>
                  <a:prstClr val="black"/>
                </a:solidFill>
                <a:latin typeface="Arial" pitchFamily="34" charset="0"/>
                <a:cs typeface="Arial" pitchFamily="34" charset="0"/>
              </a:rPr>
              <a:t>Emergency Alarm Recipient List</a:t>
            </a:r>
            <a:r>
              <a:rPr lang="en-US" sz="1000" dirty="0" smtClean="0">
                <a:solidFill>
                  <a:prstClr val="black"/>
                </a:solidFill>
                <a:latin typeface="Arial" pitchFamily="34" charset="0"/>
                <a:cs typeface="Arial" pitchFamily="34" charset="0"/>
              </a:rPr>
              <a:t>:  Enter the IP address and the Port for the remote site(s) to which you want to send the video. You can set-up up to five different servers. You must set same port to get EA data. </a:t>
            </a:r>
          </a:p>
          <a:p>
            <a:pPr marL="342900" indent="-342900">
              <a:spcBef>
                <a:spcPts val="413"/>
              </a:spcBef>
              <a:buFont typeface="+mj-lt"/>
              <a:buAutoNum type="arabicPeriod"/>
            </a:pPr>
            <a:r>
              <a:rPr lang="en-US" sz="1000" b="1" dirty="0" smtClean="0">
                <a:solidFill>
                  <a:prstClr val="black"/>
                </a:solidFill>
                <a:latin typeface="Arial" pitchFamily="34" charset="0"/>
                <a:cs typeface="Arial" pitchFamily="34" charset="0"/>
              </a:rPr>
              <a:t>Event for EA</a:t>
            </a:r>
            <a:r>
              <a:rPr lang="en-US" sz="1000" dirty="0" smtClean="0">
                <a:solidFill>
                  <a:prstClr val="black"/>
                </a:solidFill>
                <a:latin typeface="Arial" pitchFamily="34" charset="0"/>
                <a:cs typeface="Arial" pitchFamily="34" charset="0"/>
              </a:rPr>
              <a:t>:  Select which type of event will trigger the alarm – Motion or Sensor.</a:t>
            </a:r>
          </a:p>
          <a:p>
            <a:pPr marL="342900" indent="-342900">
              <a:spcBef>
                <a:spcPts val="413"/>
              </a:spcBef>
              <a:buFont typeface="+mj-lt"/>
              <a:buAutoNum type="arabicPeriod"/>
            </a:pPr>
            <a:r>
              <a:rPr lang="en-US" sz="1000" dirty="0" smtClean="0">
                <a:solidFill>
                  <a:prstClr val="black"/>
                </a:solidFill>
                <a:latin typeface="Arial" pitchFamily="34" charset="0"/>
                <a:cs typeface="Arial" pitchFamily="34" charset="0"/>
              </a:rPr>
              <a:t>Select Apply to save changes.  </a:t>
            </a:r>
          </a:p>
          <a:p>
            <a:pPr>
              <a:spcBef>
                <a:spcPts val="413"/>
              </a:spcBef>
            </a:pPr>
            <a:endParaRPr lang="en-US" sz="1200" dirty="0" smtClean="0">
              <a:solidFill>
                <a:prstClr val="black"/>
              </a:solidFill>
              <a:latin typeface="Arial" pitchFamily="34" charset="0"/>
              <a:cs typeface="Arial" pitchFamily="34" charset="0"/>
            </a:endParaRPr>
          </a:p>
        </p:txBody>
      </p:sp>
      <p:sp>
        <p:nvSpPr>
          <p:cNvPr id="14" name="TextBox 13"/>
          <p:cNvSpPr txBox="1"/>
          <p:nvPr/>
        </p:nvSpPr>
        <p:spPr>
          <a:xfrm>
            <a:off x="318729" y="1679160"/>
            <a:ext cx="6844071" cy="560036"/>
          </a:xfrm>
          <a:prstGeom prst="rect">
            <a:avLst/>
          </a:prstGeom>
          <a:noFill/>
        </p:spPr>
        <p:txBody>
          <a:bodyPr wrap="square" lIns="188860" tIns="94430" rIns="188860" bIns="94430" rtlCol="0">
            <a:spAutoFit/>
          </a:bodyPr>
          <a:lstStyle/>
          <a:p>
            <a:r>
              <a:rPr lang="en-US" sz="2400" b="1" dirty="0" smtClean="0">
                <a:solidFill>
                  <a:prstClr val="black"/>
                </a:solidFill>
                <a:latin typeface="Microsoft Sans Serif" pitchFamily="34" charset="0"/>
                <a:cs typeface="Microsoft Sans Serif" pitchFamily="34" charset="0"/>
              </a:rPr>
              <a:t>WEBVIEWER* </a:t>
            </a:r>
            <a:endParaRPr lang="en-US" sz="2400" b="1" dirty="0">
              <a:solidFill>
                <a:prstClr val="black"/>
              </a:solidFill>
              <a:latin typeface="Microsoft Sans Serif" pitchFamily="34" charset="0"/>
              <a:cs typeface="Microsoft Sans Serif" pitchFamily="34" charset="0"/>
            </a:endParaRPr>
          </a:p>
        </p:txBody>
      </p:sp>
      <p:pic>
        <p:nvPicPr>
          <p:cNvPr id="15" name="Picture 14"/>
          <p:cNvPicPr/>
          <p:nvPr/>
        </p:nvPicPr>
        <p:blipFill rotWithShape="1">
          <a:blip r:embed="rId2"/>
          <a:srcRect l="20673" t="14103" r="21314" b="28461"/>
          <a:stretch/>
        </p:blipFill>
        <p:spPr bwMode="auto">
          <a:xfrm>
            <a:off x="609600" y="4860382"/>
            <a:ext cx="6553200" cy="4055018"/>
          </a:xfrm>
          <a:prstGeom prst="rect">
            <a:avLst/>
          </a:prstGeom>
          <a:ln w="12700" cap="sq">
            <a:solidFill>
              <a:schemeClr val="bg1">
                <a:lumMod val="50000"/>
              </a:schemeClr>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
        <p:nvSpPr>
          <p:cNvPr id="16" name="Oval 15"/>
          <p:cNvSpPr/>
          <p:nvPr/>
        </p:nvSpPr>
        <p:spPr>
          <a:xfrm>
            <a:off x="3810000" y="8534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4</a:t>
            </a:r>
            <a:endParaRPr lang="en-US" sz="1200" b="1" dirty="0">
              <a:solidFill>
                <a:prstClr val="white"/>
              </a:solidFill>
              <a:latin typeface="Microsoft Sans Serif" pitchFamily="34" charset="0"/>
              <a:cs typeface="Microsoft Sans Serif" pitchFamily="34" charset="0"/>
            </a:endParaRPr>
          </a:p>
        </p:txBody>
      </p:sp>
      <p:sp>
        <p:nvSpPr>
          <p:cNvPr id="17" name="Oval 16"/>
          <p:cNvSpPr/>
          <p:nvPr/>
        </p:nvSpPr>
        <p:spPr>
          <a:xfrm>
            <a:off x="2286000" y="79248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3</a:t>
            </a:r>
          </a:p>
        </p:txBody>
      </p:sp>
      <p:sp>
        <p:nvSpPr>
          <p:cNvPr id="18" name="Oval 17"/>
          <p:cNvSpPr/>
          <p:nvPr/>
        </p:nvSpPr>
        <p:spPr>
          <a:xfrm>
            <a:off x="2286000" y="65532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2</a:t>
            </a:r>
            <a:endParaRPr lang="en-US" sz="1200" b="1" dirty="0">
              <a:solidFill>
                <a:prstClr val="white"/>
              </a:solidFill>
              <a:latin typeface="Microsoft Sans Serif" pitchFamily="34" charset="0"/>
              <a:cs typeface="Microsoft Sans Serif" pitchFamily="34" charset="0"/>
            </a:endParaRPr>
          </a:p>
        </p:txBody>
      </p:sp>
      <p:sp>
        <p:nvSpPr>
          <p:cNvPr id="20" name="Oval 19"/>
          <p:cNvSpPr/>
          <p:nvPr/>
        </p:nvSpPr>
        <p:spPr>
          <a:xfrm>
            <a:off x="2286000" y="5715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1</a:t>
            </a:r>
            <a:endParaRPr lang="en-US" sz="1200" b="1" dirty="0">
              <a:solidFill>
                <a:prstClr val="white"/>
              </a:solidFill>
              <a:latin typeface="Microsoft Sans Serif" pitchFamily="34" charset="0"/>
              <a:cs typeface="Microsoft Sans Serif" pitchFamily="34" charset="0"/>
            </a:endParaRPr>
          </a:p>
        </p:txBody>
      </p:sp>
    </p:spTree>
    <p:extLst>
      <p:ext uri="{BB962C8B-B14F-4D97-AF65-F5344CB8AC3E}">
        <p14:creationId xmlns:p14="http://schemas.microsoft.com/office/powerpoint/2010/main" val="13779050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C:\Users\lala\Desktop\DW\Untitled-3.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13"/>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5" name="Rectangle 14"/>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6" name="Rectangle 15"/>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7" name="Rectangle 16"/>
          <p:cNvSpPr/>
          <p:nvPr/>
        </p:nvSpPr>
        <p:spPr>
          <a:xfrm>
            <a:off x="6437375"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31</a:t>
            </a:r>
            <a:endParaRPr lang="en-US" sz="1000" b="1" dirty="0">
              <a:solidFill>
                <a:prstClr val="black"/>
              </a:solidFill>
              <a:latin typeface="Arial Narrow" pitchFamily="34" charset="0"/>
              <a:cs typeface="Arial" pitchFamily="34" charset="0"/>
            </a:endParaRPr>
          </a:p>
        </p:txBody>
      </p:sp>
      <p:pic>
        <p:nvPicPr>
          <p:cNvPr id="25" name="Picture 24" descr="Setup"/>
          <p:cNvPicPr>
            <a:picLocks noChangeAspect="1"/>
          </p:cNvPicPr>
          <p:nvPr/>
        </p:nvPicPr>
        <p:blipFill rotWithShape="1">
          <a:blip r:embed="rId3">
            <a:extLst>
              <a:ext uri="{28A0092B-C50C-407E-A947-70E740481C1C}">
                <a14:useLocalDpi xmlns:a14="http://schemas.microsoft.com/office/drawing/2010/main" val="0"/>
              </a:ext>
            </a:extLst>
          </a:blip>
          <a:srcRect l="6724" t="15686" r="7442" b="6630"/>
          <a:stretch/>
        </p:blipFill>
        <p:spPr>
          <a:xfrm>
            <a:off x="3468624" y="5984044"/>
            <a:ext cx="4151376" cy="3312356"/>
          </a:xfrm>
          <a:prstGeom prst="rect">
            <a:avLst/>
          </a:prstGeom>
          <a:ln>
            <a:solidFill>
              <a:schemeClr val="tx1"/>
            </a:solidFill>
          </a:ln>
          <a:effectLst>
            <a:outerShdw blurRad="50800" dist="38100" dir="2700000" algn="tl" rotWithShape="0">
              <a:prstClr val="black">
                <a:alpha val="40000"/>
              </a:prstClr>
            </a:outerShdw>
          </a:effectLst>
        </p:spPr>
      </p:pic>
      <p:sp>
        <p:nvSpPr>
          <p:cNvPr id="26" name="TextBox 25"/>
          <p:cNvSpPr txBox="1"/>
          <p:nvPr/>
        </p:nvSpPr>
        <p:spPr>
          <a:xfrm>
            <a:off x="318727" y="2365702"/>
            <a:ext cx="7032094" cy="5833275"/>
          </a:xfrm>
          <a:prstGeom prst="rect">
            <a:avLst/>
          </a:prstGeom>
          <a:noFill/>
        </p:spPr>
        <p:txBody>
          <a:bodyPr wrap="square" lIns="188860" tIns="94430" rIns="188860" bIns="94430" rtlCol="0">
            <a:spAutoFit/>
          </a:bodyPr>
          <a:lstStyle/>
          <a:p>
            <a:pPr>
              <a:spcBef>
                <a:spcPts val="413"/>
              </a:spcBef>
            </a:pPr>
            <a:r>
              <a:rPr lang="en-US" sz="1600" b="1" spc="200" dirty="0" smtClean="0">
                <a:solidFill>
                  <a:prstClr val="black"/>
                </a:solidFill>
                <a:latin typeface="Microsoft Sans Serif" pitchFamily="34" charset="0"/>
                <a:cs typeface="Microsoft Sans Serif" pitchFamily="34" charset="0"/>
              </a:rPr>
              <a:t>Setup </a:t>
            </a:r>
            <a:r>
              <a:rPr lang="en-US" sz="1600" b="1" spc="200" dirty="0" smtClean="0">
                <a:solidFill>
                  <a:prstClr val="black"/>
                </a:solidFill>
                <a:latin typeface="Microsoft Sans Serif" pitchFamily="34" charset="0"/>
                <a:cs typeface="Microsoft Sans Serif" pitchFamily="34" charset="0"/>
              </a:rPr>
              <a:t>&gt; Network &gt; Network Settings </a:t>
            </a:r>
          </a:p>
          <a:p>
            <a:pPr>
              <a:spcBef>
                <a:spcPts val="413"/>
              </a:spcBef>
            </a:pPr>
            <a:endParaRPr lang="en-US" sz="1200" dirty="0" smtClean="0">
              <a:solidFill>
                <a:prstClr val="black"/>
              </a:solidFill>
              <a:latin typeface="Arial" pitchFamily="34" charset="0"/>
              <a:cs typeface="Arial" pitchFamily="34" charset="0"/>
            </a:endParaRPr>
          </a:p>
          <a:p>
            <a:pPr>
              <a:spcBef>
                <a:spcPts val="413"/>
              </a:spcBef>
            </a:pPr>
            <a:endParaRPr lang="en-US" sz="1200" dirty="0" smtClean="0">
              <a:solidFill>
                <a:prstClr val="black"/>
              </a:solidFill>
              <a:latin typeface="Arial" pitchFamily="34" charset="0"/>
              <a:cs typeface="Arial" pitchFamily="34" charset="0"/>
            </a:endParaRP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IP Mode:  Select the type of IP address for the camera.</a:t>
            </a:r>
            <a:br>
              <a:rPr lang="en-US" sz="1000" dirty="0" smtClean="0">
                <a:solidFill>
                  <a:prstClr val="black"/>
                </a:solidFill>
                <a:latin typeface="Arial" pitchFamily="34" charset="0"/>
                <a:cs typeface="Arial" pitchFamily="34" charset="0"/>
              </a:rPr>
            </a:br>
            <a:r>
              <a:rPr lang="en-US" sz="1000" b="1" dirty="0" smtClean="0">
                <a:solidFill>
                  <a:prstClr val="black"/>
                </a:solidFill>
                <a:latin typeface="Arial" pitchFamily="34" charset="0"/>
                <a:cs typeface="Arial" pitchFamily="34" charset="0"/>
              </a:rPr>
              <a:t>DHCP</a:t>
            </a:r>
            <a:r>
              <a:rPr lang="en-US" sz="1000" dirty="0" smtClean="0">
                <a:solidFill>
                  <a:prstClr val="black"/>
                </a:solidFill>
                <a:latin typeface="Arial" pitchFamily="34" charset="0"/>
                <a:cs typeface="Arial" pitchFamily="34" charset="0"/>
              </a:rPr>
              <a:t>:  Select this option if you have a DHCP Server in your network and would like your camera to obtain an IP address automatically. </a:t>
            </a:r>
          </a:p>
          <a:p>
            <a:pPr marL="342900" indent="-342900">
              <a:spcBef>
                <a:spcPts val="413"/>
              </a:spcBef>
              <a:buFontTx/>
              <a:buAutoNum type="arabicPeriod"/>
            </a:pPr>
            <a:r>
              <a:rPr lang="en-US" sz="1000" b="1" dirty="0" err="1" smtClean="0">
                <a:solidFill>
                  <a:prstClr val="black"/>
                </a:solidFill>
                <a:latin typeface="Arial" pitchFamily="34" charset="0"/>
                <a:cs typeface="Arial" pitchFamily="34" charset="0"/>
              </a:rPr>
              <a:t>PPPoE</a:t>
            </a:r>
            <a:r>
              <a:rPr lang="en-US" sz="1000" dirty="0" smtClean="0">
                <a:solidFill>
                  <a:prstClr val="black"/>
                </a:solidFill>
                <a:latin typeface="Arial" pitchFamily="34" charset="0"/>
                <a:cs typeface="Arial" pitchFamily="34" charset="0"/>
              </a:rPr>
              <a:t>:  Select this option when you use WAN service. To use WAN service, you will need a Username and Password from your Internet Service Provider. </a:t>
            </a:r>
          </a:p>
          <a:p>
            <a:pPr marL="342900" indent="-342900">
              <a:spcBef>
                <a:spcPts val="413"/>
              </a:spcBef>
              <a:buFontTx/>
              <a:buAutoNum type="arabicPeriod"/>
            </a:pPr>
            <a:r>
              <a:rPr lang="en-US" sz="1000" b="1" dirty="0" smtClean="0">
                <a:solidFill>
                  <a:prstClr val="black"/>
                </a:solidFill>
                <a:latin typeface="Arial" pitchFamily="34" charset="0"/>
                <a:cs typeface="Arial" pitchFamily="34" charset="0"/>
              </a:rPr>
              <a:t>Static IP</a:t>
            </a:r>
            <a:r>
              <a:rPr lang="en-US" sz="1000" dirty="0" smtClean="0">
                <a:solidFill>
                  <a:prstClr val="black"/>
                </a:solidFill>
                <a:latin typeface="Arial" pitchFamily="34" charset="0"/>
                <a:cs typeface="Arial" pitchFamily="34" charset="0"/>
              </a:rPr>
              <a:t>: Enter IP information on existing field if you decided to give the camera a static (fixed) IP address. </a:t>
            </a:r>
          </a:p>
          <a:p>
            <a:pPr marL="852257" lvl="1" indent="-342900">
              <a:spcBef>
                <a:spcPts val="413"/>
              </a:spcBef>
              <a:buFont typeface="Arial" pitchFamily="34" charset="0"/>
              <a:buChar char="•"/>
            </a:pPr>
            <a:r>
              <a:rPr lang="en-US" sz="1000" dirty="0" smtClean="0">
                <a:solidFill>
                  <a:prstClr val="black"/>
                </a:solidFill>
                <a:latin typeface="Arial" pitchFamily="34" charset="0"/>
                <a:cs typeface="Arial" pitchFamily="34" charset="0"/>
              </a:rPr>
              <a:t>IP Address: Enter the static IP Address of the camera</a:t>
            </a:r>
          </a:p>
          <a:p>
            <a:pPr marL="852257" lvl="1" indent="-342900">
              <a:spcBef>
                <a:spcPts val="413"/>
              </a:spcBef>
              <a:buFont typeface="Arial" pitchFamily="34" charset="0"/>
              <a:buChar char="•"/>
            </a:pPr>
            <a:r>
              <a:rPr lang="en-US" sz="1000" dirty="0" smtClean="0">
                <a:solidFill>
                  <a:prstClr val="black"/>
                </a:solidFill>
                <a:latin typeface="Arial" pitchFamily="34" charset="0"/>
                <a:cs typeface="Arial" pitchFamily="34" charset="0"/>
              </a:rPr>
              <a:t>Subnet Mask: default is 255.255.255.0</a:t>
            </a:r>
          </a:p>
          <a:p>
            <a:pPr marL="852257" lvl="1" indent="-342900">
              <a:spcBef>
                <a:spcPts val="413"/>
              </a:spcBef>
              <a:buFont typeface="Arial" pitchFamily="34" charset="0"/>
              <a:buChar char="•"/>
            </a:pPr>
            <a:r>
              <a:rPr lang="en-US" sz="1000" dirty="0" smtClean="0">
                <a:solidFill>
                  <a:prstClr val="black"/>
                </a:solidFill>
                <a:latin typeface="Arial" pitchFamily="34" charset="0"/>
                <a:cs typeface="Arial" pitchFamily="34" charset="0"/>
              </a:rPr>
              <a:t>Gateway: The gateway is your router’s external (public) IP address. It is used when accessing the camera from outside the network. The router will channel your data to the correct destination even if it is on a different subnet mask. </a:t>
            </a:r>
          </a:p>
          <a:p>
            <a:pPr marL="346075" lvl="1">
              <a:spcBef>
                <a:spcPts val="413"/>
              </a:spcBef>
            </a:pPr>
            <a:r>
              <a:rPr lang="en-US" sz="1000" dirty="0" smtClean="0">
                <a:solidFill>
                  <a:prstClr val="black"/>
                </a:solidFill>
                <a:latin typeface="Arial" pitchFamily="34" charset="0"/>
                <a:cs typeface="Arial" pitchFamily="34" charset="0"/>
              </a:rPr>
              <a:t>To obtain a static IP Address and network information (Subnet Mask, Gateway, &amp; DNS), please contact your Internet Service Provider or Network Administrator.</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DNS:  Enter Primary DNS and Secondary DNS. The Primary Domain Name Server translates web addresses to IP addresses. The Secondary DNS offers a backup option to the primary DNS.</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IPv6 Mode: IPv6 offers a new 128-bit address </a:t>
            </a:r>
            <a:br>
              <a:rPr lang="en-US" sz="1000" dirty="0" smtClean="0">
                <a:solidFill>
                  <a:prstClr val="black"/>
                </a:solidFill>
                <a:latin typeface="Arial" pitchFamily="34" charset="0"/>
                <a:cs typeface="Arial" pitchFamily="34" charset="0"/>
              </a:rPr>
            </a:br>
            <a:r>
              <a:rPr lang="en-US" sz="1000" dirty="0" smtClean="0">
                <a:solidFill>
                  <a:prstClr val="black"/>
                </a:solidFill>
                <a:latin typeface="Arial" pitchFamily="34" charset="0"/>
                <a:cs typeface="Arial" pitchFamily="34" charset="0"/>
              </a:rPr>
              <a:t>system. You can use it to use an Automatic </a:t>
            </a:r>
            <a:br>
              <a:rPr lang="en-US" sz="1000" dirty="0" smtClean="0">
                <a:solidFill>
                  <a:prstClr val="black"/>
                </a:solidFill>
                <a:latin typeface="Arial" pitchFamily="34" charset="0"/>
                <a:cs typeface="Arial" pitchFamily="34" charset="0"/>
              </a:rPr>
            </a:br>
            <a:r>
              <a:rPr lang="en-US" sz="1000" dirty="0" smtClean="0">
                <a:solidFill>
                  <a:prstClr val="black"/>
                </a:solidFill>
                <a:latin typeface="Arial" pitchFamily="34" charset="0"/>
                <a:cs typeface="Arial" pitchFamily="34" charset="0"/>
              </a:rPr>
              <a:t>address generated by the network, or you </a:t>
            </a:r>
            <a:br>
              <a:rPr lang="en-US" sz="1000" dirty="0" smtClean="0">
                <a:solidFill>
                  <a:prstClr val="black"/>
                </a:solidFill>
                <a:latin typeface="Arial" pitchFamily="34" charset="0"/>
                <a:cs typeface="Arial" pitchFamily="34" charset="0"/>
              </a:rPr>
            </a:br>
            <a:r>
              <a:rPr lang="en-US" sz="1000" dirty="0" smtClean="0">
                <a:solidFill>
                  <a:prstClr val="black"/>
                </a:solidFill>
                <a:latin typeface="Arial" pitchFamily="34" charset="0"/>
                <a:cs typeface="Arial" pitchFamily="34" charset="0"/>
              </a:rPr>
              <a:t>can manually enter a Static address.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MAC Address:  Displays the camera’s MAC </a:t>
            </a:r>
            <a:br>
              <a:rPr lang="en-US" sz="1000" dirty="0" smtClean="0">
                <a:solidFill>
                  <a:prstClr val="black"/>
                </a:solidFill>
                <a:latin typeface="Arial" pitchFamily="34" charset="0"/>
                <a:cs typeface="Arial" pitchFamily="34" charset="0"/>
              </a:rPr>
            </a:br>
            <a:r>
              <a:rPr lang="en-US" sz="1000" dirty="0" smtClean="0">
                <a:solidFill>
                  <a:prstClr val="black"/>
                </a:solidFill>
                <a:latin typeface="Arial" pitchFamily="34" charset="0"/>
                <a:cs typeface="Arial" pitchFamily="34" charset="0"/>
              </a:rPr>
              <a:t>(Mobile Access Control) Address.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PORT:  Displays all the ports necessary for </a:t>
            </a:r>
            <a:br>
              <a:rPr lang="en-US" sz="1000" dirty="0" smtClean="0">
                <a:solidFill>
                  <a:prstClr val="black"/>
                </a:solidFill>
                <a:latin typeface="Arial" pitchFamily="34" charset="0"/>
                <a:cs typeface="Arial" pitchFamily="34" charset="0"/>
              </a:rPr>
            </a:br>
            <a:r>
              <a:rPr lang="en-US" sz="1000" dirty="0" smtClean="0">
                <a:solidFill>
                  <a:prstClr val="black"/>
                </a:solidFill>
                <a:latin typeface="Arial" pitchFamily="34" charset="0"/>
                <a:cs typeface="Arial" pitchFamily="34" charset="0"/>
              </a:rPr>
              <a:t>network  communication.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Reboot your system to apply the changes to </a:t>
            </a:r>
            <a:br>
              <a:rPr lang="en-US" sz="1000" dirty="0" smtClean="0">
                <a:solidFill>
                  <a:prstClr val="black"/>
                </a:solidFill>
                <a:latin typeface="Arial" pitchFamily="34" charset="0"/>
                <a:cs typeface="Arial" pitchFamily="34" charset="0"/>
              </a:rPr>
            </a:br>
            <a:r>
              <a:rPr lang="en-US" sz="1000" dirty="0" smtClean="0">
                <a:solidFill>
                  <a:prstClr val="black"/>
                </a:solidFill>
                <a:latin typeface="Arial" pitchFamily="34" charset="0"/>
                <a:cs typeface="Arial" pitchFamily="34" charset="0"/>
              </a:rPr>
              <a:t>your camera. To Reboot, select Apply. A </a:t>
            </a:r>
            <a:br>
              <a:rPr lang="en-US" sz="1000" dirty="0" smtClean="0">
                <a:solidFill>
                  <a:prstClr val="black"/>
                </a:solidFill>
                <a:latin typeface="Arial" pitchFamily="34" charset="0"/>
                <a:cs typeface="Arial" pitchFamily="34" charset="0"/>
              </a:rPr>
            </a:br>
            <a:r>
              <a:rPr lang="en-US" sz="1000" dirty="0" smtClean="0">
                <a:solidFill>
                  <a:prstClr val="black"/>
                </a:solidFill>
                <a:latin typeface="Arial" pitchFamily="34" charset="0"/>
                <a:cs typeface="Arial" pitchFamily="34" charset="0"/>
              </a:rPr>
              <a:t>dialogue box will appear, select OK. </a:t>
            </a:r>
            <a:br>
              <a:rPr lang="en-US" sz="1000" dirty="0" smtClean="0">
                <a:solidFill>
                  <a:prstClr val="black"/>
                </a:solidFill>
                <a:latin typeface="Arial" pitchFamily="34" charset="0"/>
                <a:cs typeface="Arial" pitchFamily="34" charset="0"/>
              </a:rPr>
            </a:br>
            <a:r>
              <a:rPr lang="en-US" sz="1000" dirty="0" smtClean="0">
                <a:solidFill>
                  <a:prstClr val="black"/>
                </a:solidFill>
                <a:latin typeface="Arial" pitchFamily="34" charset="0"/>
                <a:cs typeface="Arial" pitchFamily="34" charset="0"/>
              </a:rPr>
              <a:t>System will automatically restart and may </a:t>
            </a:r>
            <a:br>
              <a:rPr lang="en-US" sz="1000" dirty="0" smtClean="0">
                <a:solidFill>
                  <a:prstClr val="black"/>
                </a:solidFill>
                <a:latin typeface="Arial" pitchFamily="34" charset="0"/>
                <a:cs typeface="Arial" pitchFamily="34" charset="0"/>
              </a:rPr>
            </a:br>
            <a:r>
              <a:rPr lang="en-US" sz="1000" dirty="0" smtClean="0">
                <a:solidFill>
                  <a:prstClr val="black"/>
                </a:solidFill>
                <a:latin typeface="Arial" pitchFamily="34" charset="0"/>
                <a:cs typeface="Arial" pitchFamily="34" charset="0"/>
              </a:rPr>
              <a:t>take up to 20 seconds to reboot.   </a:t>
            </a:r>
          </a:p>
        </p:txBody>
      </p:sp>
      <p:sp>
        <p:nvSpPr>
          <p:cNvPr id="27" name="TextBox 26"/>
          <p:cNvSpPr txBox="1"/>
          <p:nvPr/>
        </p:nvSpPr>
        <p:spPr>
          <a:xfrm>
            <a:off x="318729" y="1679160"/>
            <a:ext cx="6844071" cy="560036"/>
          </a:xfrm>
          <a:prstGeom prst="rect">
            <a:avLst/>
          </a:prstGeom>
          <a:noFill/>
        </p:spPr>
        <p:txBody>
          <a:bodyPr wrap="square" lIns="188860" tIns="94430" rIns="188860" bIns="94430" rtlCol="0">
            <a:spAutoFit/>
          </a:bodyPr>
          <a:lstStyle/>
          <a:p>
            <a:r>
              <a:rPr lang="en-US" sz="2400" b="1" dirty="0" smtClean="0">
                <a:solidFill>
                  <a:prstClr val="black"/>
                </a:solidFill>
                <a:latin typeface="Microsoft Sans Serif" pitchFamily="34" charset="0"/>
                <a:cs typeface="Microsoft Sans Serif" pitchFamily="34" charset="0"/>
              </a:rPr>
              <a:t>WEBVIEWER* </a:t>
            </a:r>
            <a:endParaRPr lang="en-US" sz="2400" b="1" dirty="0">
              <a:solidFill>
                <a:prstClr val="black"/>
              </a:solidFill>
              <a:latin typeface="Microsoft Sans Serif" pitchFamily="34" charset="0"/>
              <a:cs typeface="Microsoft Sans Serif" pitchFamily="34" charset="0"/>
            </a:endParaRPr>
          </a:p>
        </p:txBody>
      </p:sp>
      <p:sp>
        <p:nvSpPr>
          <p:cNvPr id="28" name="Oval 27"/>
          <p:cNvSpPr/>
          <p:nvPr/>
        </p:nvSpPr>
        <p:spPr>
          <a:xfrm>
            <a:off x="6229350" y="74295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2</a:t>
            </a:r>
          </a:p>
        </p:txBody>
      </p:sp>
      <p:sp>
        <p:nvSpPr>
          <p:cNvPr id="29" name="Oval 28"/>
          <p:cNvSpPr/>
          <p:nvPr/>
        </p:nvSpPr>
        <p:spPr>
          <a:xfrm>
            <a:off x="4972050" y="90678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6</a:t>
            </a:r>
            <a:endParaRPr lang="en-US" sz="1200" b="1" dirty="0">
              <a:solidFill>
                <a:prstClr val="white"/>
              </a:solidFill>
              <a:latin typeface="Microsoft Sans Serif" pitchFamily="34" charset="0"/>
              <a:cs typeface="Microsoft Sans Serif" pitchFamily="34" charset="0"/>
            </a:endParaRPr>
          </a:p>
        </p:txBody>
      </p:sp>
      <p:sp>
        <p:nvSpPr>
          <p:cNvPr id="30" name="Oval 29"/>
          <p:cNvSpPr/>
          <p:nvPr/>
        </p:nvSpPr>
        <p:spPr>
          <a:xfrm>
            <a:off x="5676794" y="84582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5</a:t>
            </a:r>
            <a:endParaRPr lang="en-US" sz="1200" b="1" dirty="0">
              <a:solidFill>
                <a:prstClr val="white"/>
              </a:solidFill>
              <a:latin typeface="Microsoft Sans Serif" pitchFamily="34" charset="0"/>
              <a:cs typeface="Microsoft Sans Serif" pitchFamily="34" charset="0"/>
            </a:endParaRPr>
          </a:p>
        </p:txBody>
      </p:sp>
      <p:sp>
        <p:nvSpPr>
          <p:cNvPr id="31" name="Oval 30"/>
          <p:cNvSpPr/>
          <p:nvPr/>
        </p:nvSpPr>
        <p:spPr>
          <a:xfrm>
            <a:off x="6477000" y="83058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4</a:t>
            </a:r>
          </a:p>
        </p:txBody>
      </p:sp>
      <p:sp>
        <p:nvSpPr>
          <p:cNvPr id="32" name="Oval 31"/>
          <p:cNvSpPr/>
          <p:nvPr/>
        </p:nvSpPr>
        <p:spPr>
          <a:xfrm>
            <a:off x="5857875" y="7772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3</a:t>
            </a:r>
          </a:p>
        </p:txBody>
      </p:sp>
      <p:sp>
        <p:nvSpPr>
          <p:cNvPr id="33" name="Oval 32"/>
          <p:cNvSpPr/>
          <p:nvPr/>
        </p:nvSpPr>
        <p:spPr>
          <a:xfrm>
            <a:off x="5619750" y="63246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1</a:t>
            </a:r>
            <a:endParaRPr lang="en-US" sz="1200" b="1" dirty="0">
              <a:solidFill>
                <a:prstClr val="white"/>
              </a:solidFill>
              <a:latin typeface="Microsoft Sans Serif" pitchFamily="34" charset="0"/>
              <a:cs typeface="Microsoft Sans Serif" pitchFamily="34" charset="0"/>
            </a:endParaRPr>
          </a:p>
        </p:txBody>
      </p:sp>
      <p:cxnSp>
        <p:nvCxnSpPr>
          <p:cNvPr id="34" name="Straight Arrow Connector 33"/>
          <p:cNvCxnSpPr>
            <a:stCxn id="33" idx="2"/>
          </p:cNvCxnSpPr>
          <p:nvPr/>
        </p:nvCxnSpPr>
        <p:spPr>
          <a:xfrm flipH="1">
            <a:off x="5048303" y="6438900"/>
            <a:ext cx="571447"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28" idx="2"/>
          </p:cNvCxnSpPr>
          <p:nvPr/>
        </p:nvCxnSpPr>
        <p:spPr>
          <a:xfrm flipH="1">
            <a:off x="4972156" y="7543800"/>
            <a:ext cx="1257194"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32" idx="2"/>
          </p:cNvCxnSpPr>
          <p:nvPr/>
        </p:nvCxnSpPr>
        <p:spPr>
          <a:xfrm flipH="1">
            <a:off x="5057828" y="7886700"/>
            <a:ext cx="800047"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31" idx="2"/>
          </p:cNvCxnSpPr>
          <p:nvPr/>
        </p:nvCxnSpPr>
        <p:spPr>
          <a:xfrm flipH="1">
            <a:off x="5943601" y="8420100"/>
            <a:ext cx="533399" cy="2311"/>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a:off x="5029200" y="8584336"/>
            <a:ext cx="647594"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200650" y="9182100"/>
            <a:ext cx="381001"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71096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80492"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32</a:t>
            </a:r>
            <a:endParaRPr lang="en-US" sz="1000" b="1" dirty="0">
              <a:solidFill>
                <a:prstClr val="black"/>
              </a:solidFill>
              <a:latin typeface="Arial Narrow" pitchFamily="34" charset="0"/>
              <a:cs typeface="Arial" pitchFamily="34" charset="0"/>
            </a:endParaRPr>
          </a:p>
        </p:txBody>
      </p:sp>
      <p:sp>
        <p:nvSpPr>
          <p:cNvPr id="9" name="Rectangle 8"/>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0" name="Rectangle 9"/>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1" name="Rectangle 10"/>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pic>
        <p:nvPicPr>
          <p:cNvPr id="13" name="Picture 12" descr="Setup"/>
          <p:cNvPicPr>
            <a:picLocks noChangeAspect="1"/>
          </p:cNvPicPr>
          <p:nvPr/>
        </p:nvPicPr>
        <p:blipFill rotWithShape="1">
          <a:blip r:embed="rId2">
            <a:extLst>
              <a:ext uri="{28A0092B-C50C-407E-A947-70E740481C1C}">
                <a14:useLocalDpi xmlns:a14="http://schemas.microsoft.com/office/drawing/2010/main" val="0"/>
              </a:ext>
            </a:extLst>
          </a:blip>
          <a:srcRect l="6250" t="14970" r="7843" b="43189"/>
          <a:stretch/>
        </p:blipFill>
        <p:spPr>
          <a:xfrm>
            <a:off x="685800" y="5410200"/>
            <a:ext cx="6400800" cy="2748418"/>
          </a:xfrm>
          <a:prstGeom prst="rect">
            <a:avLst/>
          </a:prstGeom>
          <a:ln>
            <a:solidFill>
              <a:schemeClr val="tx1"/>
            </a:solidFill>
          </a:ln>
          <a:effectLst>
            <a:outerShdw blurRad="50800" dist="38100" dir="2700000" algn="tl" rotWithShape="0">
              <a:prstClr val="black">
                <a:alpha val="40000"/>
              </a:prstClr>
            </a:outerShdw>
          </a:effectLst>
        </p:spPr>
      </p:pic>
      <p:sp>
        <p:nvSpPr>
          <p:cNvPr id="14" name="TextBox 13"/>
          <p:cNvSpPr txBox="1"/>
          <p:nvPr/>
        </p:nvSpPr>
        <p:spPr>
          <a:xfrm>
            <a:off x="318727" y="2365702"/>
            <a:ext cx="7032094" cy="2570843"/>
          </a:xfrm>
          <a:prstGeom prst="rect">
            <a:avLst/>
          </a:prstGeom>
          <a:noFill/>
        </p:spPr>
        <p:txBody>
          <a:bodyPr wrap="square" lIns="188860" tIns="94430" rIns="188860" bIns="94430" rtlCol="0">
            <a:spAutoFit/>
          </a:bodyPr>
          <a:lstStyle/>
          <a:p>
            <a:pPr>
              <a:spcBef>
                <a:spcPts val="413"/>
              </a:spcBef>
            </a:pPr>
            <a:r>
              <a:rPr lang="en-US" sz="1600" b="1" spc="200" dirty="0" smtClean="0">
                <a:solidFill>
                  <a:prstClr val="black"/>
                </a:solidFill>
                <a:latin typeface="Microsoft Sans Serif" pitchFamily="34" charset="0"/>
                <a:cs typeface="Microsoft Sans Serif" pitchFamily="34" charset="0"/>
              </a:rPr>
              <a:t>Setup </a:t>
            </a:r>
            <a:r>
              <a:rPr lang="en-US" sz="1600" b="1" spc="200" dirty="0" smtClean="0">
                <a:solidFill>
                  <a:prstClr val="black"/>
                </a:solidFill>
                <a:latin typeface="Microsoft Sans Serif" pitchFamily="34" charset="0"/>
                <a:cs typeface="Microsoft Sans Serif" pitchFamily="34" charset="0"/>
              </a:rPr>
              <a:t>&gt; Network &gt; Dynamic DNS</a:t>
            </a:r>
          </a:p>
          <a:p>
            <a:pPr>
              <a:spcBef>
                <a:spcPts val="413"/>
              </a:spcBef>
            </a:pPr>
            <a:endParaRPr lang="en-US" sz="1200" dirty="0" smtClean="0">
              <a:solidFill>
                <a:prstClr val="black"/>
              </a:solidFill>
              <a:latin typeface="Arial" pitchFamily="34" charset="0"/>
              <a:cs typeface="Arial" pitchFamily="34" charset="0"/>
            </a:endParaRPr>
          </a:p>
          <a:p>
            <a:pPr>
              <a:spcBef>
                <a:spcPts val="413"/>
              </a:spcBef>
            </a:pPr>
            <a:r>
              <a:rPr lang="en-US" sz="1000" i="1" dirty="0" smtClean="0">
                <a:solidFill>
                  <a:prstClr val="black"/>
                </a:solidFill>
                <a:latin typeface="Arial" pitchFamily="34" charset="0"/>
                <a:cs typeface="Arial" pitchFamily="34" charset="0"/>
              </a:rPr>
              <a:t>If you do not use a public IP address, DDNS provides you to connect on WAN. DDNS allows you to connect to the MEGAPIX camera with a URL address instead of an IP address. DDNS automatically redirects traffic to your IP address every time it changes. </a:t>
            </a:r>
          </a:p>
          <a:p>
            <a:pPr>
              <a:spcBef>
                <a:spcPts val="413"/>
              </a:spcBef>
            </a:pPr>
            <a:endParaRPr lang="en-US" sz="1000" i="1" dirty="0" smtClean="0">
              <a:solidFill>
                <a:prstClr val="black"/>
              </a:solidFill>
              <a:latin typeface="Arial" pitchFamily="34" charset="0"/>
              <a:cs typeface="Arial" pitchFamily="34" charset="0"/>
            </a:endParaRP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To use DDNS, select the Use DDNS checkbox.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Select one of the DDNS System Names from the drop down list. </a:t>
            </a:r>
            <a:endParaRPr lang="en-US" sz="1000" dirty="0">
              <a:solidFill>
                <a:prstClr val="black"/>
              </a:solidFill>
              <a:latin typeface="Arial" pitchFamily="34" charset="0"/>
              <a:cs typeface="Arial" pitchFamily="34" charset="0"/>
            </a:endParaRP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Enter Username &amp; Password. The Username &amp; Password must be registered at the DDNS site.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Enter Host Name. </a:t>
            </a:r>
          </a:p>
          <a:p>
            <a:pPr marL="342900" indent="-342900">
              <a:spcBef>
                <a:spcPts val="413"/>
              </a:spcBef>
              <a:buFontTx/>
              <a:buAutoNum type="arabicPeriod"/>
            </a:pPr>
            <a:r>
              <a:rPr lang="en-US" sz="1000" dirty="0">
                <a:solidFill>
                  <a:prstClr val="black"/>
                </a:solidFill>
                <a:latin typeface="Arial" pitchFamily="34" charset="0"/>
                <a:cs typeface="Arial" pitchFamily="34" charset="0"/>
              </a:rPr>
              <a:t>Reboot your system to apply the changes to your camera. To Reboot, select Apply. A dialogue box will appear, select OK. System will automatically restart and may take up to 20 seconds to reboot.   </a:t>
            </a:r>
          </a:p>
        </p:txBody>
      </p:sp>
      <p:sp>
        <p:nvSpPr>
          <p:cNvPr id="15" name="TextBox 14"/>
          <p:cNvSpPr txBox="1"/>
          <p:nvPr/>
        </p:nvSpPr>
        <p:spPr>
          <a:xfrm>
            <a:off x="318729" y="1679160"/>
            <a:ext cx="6844071" cy="560036"/>
          </a:xfrm>
          <a:prstGeom prst="rect">
            <a:avLst/>
          </a:prstGeom>
          <a:noFill/>
        </p:spPr>
        <p:txBody>
          <a:bodyPr wrap="square" lIns="188860" tIns="94430" rIns="188860" bIns="94430" rtlCol="0">
            <a:spAutoFit/>
          </a:bodyPr>
          <a:lstStyle/>
          <a:p>
            <a:r>
              <a:rPr lang="en-US" sz="2400" b="1" dirty="0" smtClean="0">
                <a:solidFill>
                  <a:prstClr val="black"/>
                </a:solidFill>
                <a:latin typeface="Microsoft Sans Serif" pitchFamily="34" charset="0"/>
                <a:cs typeface="Microsoft Sans Serif" pitchFamily="34" charset="0"/>
              </a:rPr>
              <a:t>WEBVIEWER* </a:t>
            </a:r>
            <a:endParaRPr lang="en-US" sz="2400" b="1" dirty="0">
              <a:solidFill>
                <a:prstClr val="black"/>
              </a:solidFill>
              <a:latin typeface="Microsoft Sans Serif" pitchFamily="34" charset="0"/>
              <a:cs typeface="Microsoft Sans Serif" pitchFamily="34" charset="0"/>
            </a:endParaRPr>
          </a:p>
        </p:txBody>
      </p:sp>
      <p:cxnSp>
        <p:nvCxnSpPr>
          <p:cNvPr id="16" name="Straight Arrow Connector 15"/>
          <p:cNvCxnSpPr/>
          <p:nvPr/>
        </p:nvCxnSpPr>
        <p:spPr>
          <a:xfrm flipV="1">
            <a:off x="2209801" y="6362700"/>
            <a:ext cx="304799" cy="671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22" idx="2"/>
          </p:cNvCxnSpPr>
          <p:nvPr/>
        </p:nvCxnSpPr>
        <p:spPr>
          <a:xfrm flipH="1">
            <a:off x="4419601" y="6515100"/>
            <a:ext cx="457199" cy="4622"/>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23" idx="2"/>
          </p:cNvCxnSpPr>
          <p:nvPr/>
        </p:nvCxnSpPr>
        <p:spPr>
          <a:xfrm flipH="1" flipV="1">
            <a:off x="4419601" y="6703289"/>
            <a:ext cx="685799" cy="116611"/>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23" idx="2"/>
          </p:cNvCxnSpPr>
          <p:nvPr/>
        </p:nvCxnSpPr>
        <p:spPr>
          <a:xfrm flipH="1">
            <a:off x="4419811" y="6819900"/>
            <a:ext cx="685589" cy="50172"/>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25" idx="2"/>
          </p:cNvCxnSpPr>
          <p:nvPr/>
        </p:nvCxnSpPr>
        <p:spPr>
          <a:xfrm flipH="1">
            <a:off x="4419811" y="7048500"/>
            <a:ext cx="456989"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4876800" y="64008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2</a:t>
            </a:r>
            <a:endParaRPr lang="en-US" sz="1200" b="1" dirty="0">
              <a:solidFill>
                <a:prstClr val="white"/>
              </a:solidFill>
              <a:latin typeface="Microsoft Sans Serif" pitchFamily="34" charset="0"/>
              <a:cs typeface="Microsoft Sans Serif" pitchFamily="34" charset="0"/>
            </a:endParaRPr>
          </a:p>
        </p:txBody>
      </p:sp>
      <p:sp>
        <p:nvSpPr>
          <p:cNvPr id="23" name="Oval 22"/>
          <p:cNvSpPr/>
          <p:nvPr/>
        </p:nvSpPr>
        <p:spPr>
          <a:xfrm>
            <a:off x="5105400" y="67056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3</a:t>
            </a:r>
          </a:p>
        </p:txBody>
      </p:sp>
      <p:sp>
        <p:nvSpPr>
          <p:cNvPr id="24" name="Oval 23"/>
          <p:cNvSpPr/>
          <p:nvPr/>
        </p:nvSpPr>
        <p:spPr>
          <a:xfrm>
            <a:off x="3581400" y="7391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5</a:t>
            </a:r>
          </a:p>
        </p:txBody>
      </p:sp>
      <p:sp>
        <p:nvSpPr>
          <p:cNvPr id="25" name="Oval 24"/>
          <p:cNvSpPr/>
          <p:nvPr/>
        </p:nvSpPr>
        <p:spPr>
          <a:xfrm>
            <a:off x="4876800" y="69342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4</a:t>
            </a:r>
          </a:p>
        </p:txBody>
      </p:sp>
      <p:sp>
        <p:nvSpPr>
          <p:cNvPr id="26" name="Oval 25"/>
          <p:cNvSpPr/>
          <p:nvPr/>
        </p:nvSpPr>
        <p:spPr>
          <a:xfrm>
            <a:off x="1981200" y="6248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1</a:t>
            </a:r>
            <a:endParaRPr lang="en-US" sz="1200" b="1" dirty="0">
              <a:solidFill>
                <a:prstClr val="white"/>
              </a:solidFill>
              <a:latin typeface="Microsoft Sans Serif" pitchFamily="34" charset="0"/>
              <a:cs typeface="Microsoft Sans Serif" pitchFamily="34" charset="0"/>
            </a:endParaRPr>
          </a:p>
        </p:txBody>
      </p:sp>
      <p:cxnSp>
        <p:nvCxnSpPr>
          <p:cNvPr id="27" name="Straight Arrow Connector 26"/>
          <p:cNvCxnSpPr/>
          <p:nvPr/>
        </p:nvCxnSpPr>
        <p:spPr>
          <a:xfrm>
            <a:off x="3776521" y="7543800"/>
            <a:ext cx="338279"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66774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C:\Users\lala\Desktop\DW\Untitled-3.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13"/>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5" name="Rectangle 14"/>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6" name="Rectangle 15"/>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7" name="Rectangle 16"/>
          <p:cNvSpPr/>
          <p:nvPr/>
        </p:nvSpPr>
        <p:spPr>
          <a:xfrm>
            <a:off x="6437375"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33</a:t>
            </a:r>
            <a:endParaRPr lang="en-US" sz="1000" b="1" dirty="0">
              <a:solidFill>
                <a:prstClr val="black"/>
              </a:solidFill>
              <a:latin typeface="Arial Narrow" pitchFamily="34" charset="0"/>
              <a:cs typeface="Arial" pitchFamily="34" charset="0"/>
            </a:endParaRPr>
          </a:p>
        </p:txBody>
      </p:sp>
      <p:pic>
        <p:nvPicPr>
          <p:cNvPr id="10" name="Picture 9" descr="Setup"/>
          <p:cNvPicPr>
            <a:picLocks noChangeAspect="1"/>
          </p:cNvPicPr>
          <p:nvPr/>
        </p:nvPicPr>
        <p:blipFill rotWithShape="1">
          <a:blip r:embed="rId3">
            <a:extLst>
              <a:ext uri="{28A0092B-C50C-407E-A947-70E740481C1C}">
                <a14:useLocalDpi xmlns:a14="http://schemas.microsoft.com/office/drawing/2010/main" val="0"/>
              </a:ext>
            </a:extLst>
          </a:blip>
          <a:srcRect l="6249" t="15388" r="7844" b="43884"/>
          <a:stretch/>
        </p:blipFill>
        <p:spPr>
          <a:xfrm>
            <a:off x="485774" y="4829174"/>
            <a:ext cx="6677026" cy="2790826"/>
          </a:xfrm>
          <a:prstGeom prst="rect">
            <a:avLst/>
          </a:prstGeom>
          <a:ln>
            <a:solidFill>
              <a:schemeClr val="tx1"/>
            </a:solidFill>
          </a:ln>
          <a:effectLst>
            <a:outerShdw blurRad="50800" dist="38100" dir="2700000" algn="tl" rotWithShape="0">
              <a:prstClr val="black">
                <a:alpha val="40000"/>
              </a:prstClr>
            </a:outerShdw>
          </a:effectLst>
        </p:spPr>
      </p:pic>
      <p:sp>
        <p:nvSpPr>
          <p:cNvPr id="11" name="TextBox 10"/>
          <p:cNvSpPr txBox="1"/>
          <p:nvPr/>
        </p:nvSpPr>
        <p:spPr>
          <a:xfrm>
            <a:off x="318727" y="2365702"/>
            <a:ext cx="7032094" cy="2088660"/>
          </a:xfrm>
          <a:prstGeom prst="rect">
            <a:avLst/>
          </a:prstGeom>
          <a:noFill/>
        </p:spPr>
        <p:txBody>
          <a:bodyPr wrap="square" lIns="188860" tIns="94430" rIns="188860" bIns="94430" rtlCol="0">
            <a:spAutoFit/>
          </a:bodyPr>
          <a:lstStyle/>
          <a:p>
            <a:pPr>
              <a:spcBef>
                <a:spcPts val="413"/>
              </a:spcBef>
            </a:pPr>
            <a:r>
              <a:rPr lang="en-US" sz="1600" b="1" spc="200" dirty="0" smtClean="0">
                <a:solidFill>
                  <a:prstClr val="black"/>
                </a:solidFill>
                <a:latin typeface="Microsoft Sans Serif" pitchFamily="34" charset="0"/>
                <a:cs typeface="Microsoft Sans Serif" pitchFamily="34" charset="0"/>
              </a:rPr>
              <a:t>Setup </a:t>
            </a:r>
            <a:r>
              <a:rPr lang="en-US" sz="1600" b="1" spc="200" dirty="0" smtClean="0">
                <a:solidFill>
                  <a:prstClr val="black"/>
                </a:solidFill>
                <a:latin typeface="Microsoft Sans Serif" pitchFamily="34" charset="0"/>
                <a:cs typeface="Microsoft Sans Serif" pitchFamily="34" charset="0"/>
              </a:rPr>
              <a:t>&gt; </a:t>
            </a:r>
            <a:r>
              <a:rPr lang="en-US" sz="1600" b="1" spc="200" dirty="0">
                <a:solidFill>
                  <a:prstClr val="black"/>
                </a:solidFill>
                <a:latin typeface="Microsoft Sans Serif" pitchFamily="34" charset="0"/>
                <a:cs typeface="Microsoft Sans Serif" pitchFamily="34" charset="0"/>
              </a:rPr>
              <a:t>Network &gt; Communication Protocol</a:t>
            </a:r>
          </a:p>
          <a:p>
            <a:pPr>
              <a:spcBef>
                <a:spcPts val="413"/>
              </a:spcBef>
            </a:pPr>
            <a:endParaRPr lang="en-US" sz="1200" dirty="0" smtClean="0">
              <a:solidFill>
                <a:prstClr val="black"/>
              </a:solidFill>
              <a:latin typeface="Arial" pitchFamily="34" charset="0"/>
              <a:cs typeface="Arial" pitchFamily="34" charset="0"/>
            </a:endParaRPr>
          </a:p>
          <a:p>
            <a:pPr>
              <a:spcBef>
                <a:spcPts val="413"/>
              </a:spcBef>
            </a:pPr>
            <a:r>
              <a:rPr lang="en-US" sz="1000" i="1" dirty="0" smtClean="0">
                <a:solidFill>
                  <a:prstClr val="black"/>
                </a:solidFill>
                <a:latin typeface="Arial" pitchFamily="34" charset="0"/>
                <a:cs typeface="Arial" pitchFamily="34" charset="0"/>
              </a:rPr>
              <a:t>Current Protocol displays the current selected protocol. </a:t>
            </a:r>
          </a:p>
          <a:p>
            <a:pPr>
              <a:spcBef>
                <a:spcPts val="413"/>
              </a:spcBef>
            </a:pPr>
            <a:endParaRPr lang="en-US" sz="1000" i="1" dirty="0" smtClean="0">
              <a:solidFill>
                <a:prstClr val="black"/>
              </a:solidFill>
              <a:latin typeface="Arial" pitchFamily="34" charset="0"/>
              <a:cs typeface="Arial" pitchFamily="34" charset="0"/>
            </a:endParaRP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To change the Protocol, select one of the three options—TCP, UDP, or Multicast.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If you select Multicast, enter the Multicast IP and Multicast Port.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Reboot </a:t>
            </a:r>
            <a:r>
              <a:rPr lang="en-US" sz="1000" dirty="0">
                <a:solidFill>
                  <a:prstClr val="black"/>
                </a:solidFill>
                <a:latin typeface="Arial" pitchFamily="34" charset="0"/>
                <a:cs typeface="Arial" pitchFamily="34" charset="0"/>
              </a:rPr>
              <a:t>your system to apply the changes to your camera. To Reboot, select Apply. A dialogue box will appear, select OK. System will automatically restart and may take up to 20 seconds to reboot.   </a:t>
            </a:r>
          </a:p>
          <a:p>
            <a:pPr marL="342900" indent="-342900">
              <a:spcBef>
                <a:spcPts val="413"/>
              </a:spcBef>
              <a:buFontTx/>
              <a:buAutoNum type="arabicPeriod"/>
            </a:pPr>
            <a:endParaRPr lang="en-US" sz="1200" dirty="0" smtClean="0">
              <a:solidFill>
                <a:prstClr val="black"/>
              </a:solidFill>
              <a:latin typeface="Arial" pitchFamily="34" charset="0"/>
              <a:cs typeface="Arial" pitchFamily="34" charset="0"/>
            </a:endParaRPr>
          </a:p>
        </p:txBody>
      </p:sp>
      <p:sp>
        <p:nvSpPr>
          <p:cNvPr id="18" name="TextBox 17"/>
          <p:cNvSpPr txBox="1"/>
          <p:nvPr/>
        </p:nvSpPr>
        <p:spPr>
          <a:xfrm>
            <a:off x="318729" y="1679160"/>
            <a:ext cx="6844071" cy="560036"/>
          </a:xfrm>
          <a:prstGeom prst="rect">
            <a:avLst/>
          </a:prstGeom>
          <a:noFill/>
        </p:spPr>
        <p:txBody>
          <a:bodyPr wrap="square" lIns="188860" tIns="94430" rIns="188860" bIns="94430" rtlCol="0">
            <a:spAutoFit/>
          </a:bodyPr>
          <a:lstStyle/>
          <a:p>
            <a:r>
              <a:rPr lang="en-US" sz="2400" b="1" dirty="0" smtClean="0">
                <a:solidFill>
                  <a:prstClr val="black"/>
                </a:solidFill>
                <a:latin typeface="Microsoft Sans Serif" pitchFamily="34" charset="0"/>
                <a:cs typeface="Microsoft Sans Serif" pitchFamily="34" charset="0"/>
              </a:rPr>
              <a:t>WEBVIEWER* </a:t>
            </a:r>
            <a:endParaRPr lang="en-US" sz="2400" b="1" dirty="0">
              <a:solidFill>
                <a:prstClr val="black"/>
              </a:solidFill>
              <a:latin typeface="Microsoft Sans Serif" pitchFamily="34" charset="0"/>
              <a:cs typeface="Microsoft Sans Serif" pitchFamily="34" charset="0"/>
            </a:endParaRPr>
          </a:p>
        </p:txBody>
      </p:sp>
      <p:cxnSp>
        <p:nvCxnSpPr>
          <p:cNvPr id="20" name="Straight Arrow Connector 19"/>
          <p:cNvCxnSpPr>
            <a:stCxn id="23" idx="2"/>
          </p:cNvCxnSpPr>
          <p:nvPr/>
        </p:nvCxnSpPr>
        <p:spPr>
          <a:xfrm flipH="1">
            <a:off x="5295901" y="5829300"/>
            <a:ext cx="723899"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4038600" y="6162675"/>
            <a:ext cx="590498" cy="147779"/>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25" idx="6"/>
          </p:cNvCxnSpPr>
          <p:nvPr/>
        </p:nvCxnSpPr>
        <p:spPr>
          <a:xfrm>
            <a:off x="3733800" y="6667500"/>
            <a:ext cx="457200"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6019800" y="5715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1</a:t>
            </a:r>
            <a:endParaRPr lang="en-US" sz="1200" b="1" dirty="0">
              <a:solidFill>
                <a:prstClr val="white"/>
              </a:solidFill>
              <a:latin typeface="Microsoft Sans Serif" pitchFamily="34" charset="0"/>
              <a:cs typeface="Microsoft Sans Serif" pitchFamily="34" charset="0"/>
            </a:endParaRPr>
          </a:p>
        </p:txBody>
      </p:sp>
      <p:sp>
        <p:nvSpPr>
          <p:cNvPr id="24" name="Oval 23"/>
          <p:cNvSpPr/>
          <p:nvPr/>
        </p:nvSpPr>
        <p:spPr>
          <a:xfrm>
            <a:off x="4629150" y="6162675"/>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2</a:t>
            </a:r>
            <a:endParaRPr lang="en-US" sz="1200" b="1" dirty="0">
              <a:solidFill>
                <a:prstClr val="white"/>
              </a:solidFill>
              <a:latin typeface="Microsoft Sans Serif" pitchFamily="34" charset="0"/>
              <a:cs typeface="Microsoft Sans Serif" pitchFamily="34" charset="0"/>
            </a:endParaRPr>
          </a:p>
        </p:txBody>
      </p:sp>
      <p:sp>
        <p:nvSpPr>
          <p:cNvPr id="25" name="Oval 24"/>
          <p:cNvSpPr/>
          <p:nvPr/>
        </p:nvSpPr>
        <p:spPr>
          <a:xfrm>
            <a:off x="3505200" y="65532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3</a:t>
            </a:r>
            <a:endParaRPr lang="en-US" sz="1200" b="1" dirty="0">
              <a:solidFill>
                <a:prstClr val="white"/>
              </a:solidFill>
              <a:latin typeface="Microsoft Sans Serif" pitchFamily="34" charset="0"/>
              <a:cs typeface="Microsoft Sans Serif" pitchFamily="34" charset="0"/>
            </a:endParaRPr>
          </a:p>
        </p:txBody>
      </p:sp>
      <p:cxnSp>
        <p:nvCxnSpPr>
          <p:cNvPr id="26" name="Straight Arrow Connector 25"/>
          <p:cNvCxnSpPr>
            <a:stCxn id="24" idx="2"/>
          </p:cNvCxnSpPr>
          <p:nvPr/>
        </p:nvCxnSpPr>
        <p:spPr>
          <a:xfrm flipH="1" flipV="1">
            <a:off x="4038600" y="6019800"/>
            <a:ext cx="590550" cy="257175"/>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40974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80492"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34</a:t>
            </a:r>
            <a:endParaRPr lang="en-US" sz="1000" b="1" dirty="0">
              <a:solidFill>
                <a:prstClr val="black"/>
              </a:solidFill>
              <a:latin typeface="Arial Narrow" pitchFamily="34" charset="0"/>
              <a:cs typeface="Arial" pitchFamily="34" charset="0"/>
            </a:endParaRPr>
          </a:p>
        </p:txBody>
      </p:sp>
      <p:sp>
        <p:nvSpPr>
          <p:cNvPr id="9" name="Rectangle 8"/>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0" name="Rectangle 9"/>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1" name="Rectangle 10"/>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pic>
        <p:nvPicPr>
          <p:cNvPr id="13" name="Picture 12" descr="Setup"/>
          <p:cNvPicPr>
            <a:picLocks noChangeAspect="1"/>
          </p:cNvPicPr>
          <p:nvPr/>
        </p:nvPicPr>
        <p:blipFill rotWithShape="1">
          <a:blip r:embed="rId2">
            <a:extLst>
              <a:ext uri="{28A0092B-C50C-407E-A947-70E740481C1C}">
                <a14:useLocalDpi xmlns:a14="http://schemas.microsoft.com/office/drawing/2010/main" val="0"/>
              </a:ext>
            </a:extLst>
          </a:blip>
          <a:srcRect l="7230" t="15248" r="7843" b="9410"/>
          <a:stretch/>
        </p:blipFill>
        <p:spPr>
          <a:xfrm>
            <a:off x="1146048" y="4643437"/>
            <a:ext cx="5559552" cy="4348163"/>
          </a:xfrm>
          <a:prstGeom prst="rect">
            <a:avLst/>
          </a:prstGeom>
          <a:ln>
            <a:solidFill>
              <a:schemeClr val="tx1"/>
            </a:solidFill>
          </a:ln>
          <a:effectLst>
            <a:outerShdw blurRad="50800" dist="38100" dir="2700000" algn="tl" rotWithShape="0">
              <a:prstClr val="black">
                <a:alpha val="40000"/>
              </a:prstClr>
            </a:outerShdw>
          </a:effectLst>
        </p:spPr>
      </p:pic>
      <p:sp>
        <p:nvSpPr>
          <p:cNvPr id="14" name="TextBox 13"/>
          <p:cNvSpPr txBox="1"/>
          <p:nvPr/>
        </p:nvSpPr>
        <p:spPr>
          <a:xfrm>
            <a:off x="318727" y="2365702"/>
            <a:ext cx="7032094" cy="2160474"/>
          </a:xfrm>
          <a:prstGeom prst="rect">
            <a:avLst/>
          </a:prstGeom>
          <a:noFill/>
        </p:spPr>
        <p:txBody>
          <a:bodyPr wrap="square" lIns="188860" tIns="94430" rIns="188860" bIns="94430" rtlCol="0">
            <a:spAutoFit/>
          </a:bodyPr>
          <a:lstStyle/>
          <a:p>
            <a:pPr>
              <a:spcBef>
                <a:spcPts val="413"/>
              </a:spcBef>
            </a:pPr>
            <a:r>
              <a:rPr lang="en-US" sz="1600" b="1" spc="200" dirty="0" smtClean="0">
                <a:solidFill>
                  <a:prstClr val="black"/>
                </a:solidFill>
                <a:latin typeface="Microsoft Sans Serif" pitchFamily="34" charset="0"/>
                <a:cs typeface="Microsoft Sans Serif" pitchFamily="34" charset="0"/>
              </a:rPr>
              <a:t>Setup </a:t>
            </a:r>
            <a:r>
              <a:rPr lang="en-US" sz="1600" b="1" spc="200" dirty="0">
                <a:solidFill>
                  <a:prstClr val="black"/>
                </a:solidFill>
                <a:latin typeface="Microsoft Sans Serif" pitchFamily="34" charset="0"/>
                <a:cs typeface="Microsoft Sans Serif" pitchFamily="34" charset="0"/>
              </a:rPr>
              <a:t>&gt; Network &gt; Access Permission</a:t>
            </a:r>
          </a:p>
          <a:p>
            <a:pPr>
              <a:spcBef>
                <a:spcPts val="413"/>
              </a:spcBef>
            </a:pPr>
            <a:endParaRPr lang="en-US" sz="1200" i="1" dirty="0" smtClean="0">
              <a:solidFill>
                <a:prstClr val="black"/>
              </a:solidFill>
              <a:latin typeface="Arial" pitchFamily="34" charset="0"/>
              <a:cs typeface="Arial" pitchFamily="34" charset="0"/>
            </a:endParaRPr>
          </a:p>
          <a:p>
            <a:pPr>
              <a:spcBef>
                <a:spcPts val="413"/>
              </a:spcBef>
            </a:pPr>
            <a:r>
              <a:rPr lang="en-US" sz="1000" i="1" dirty="0" smtClean="0">
                <a:solidFill>
                  <a:prstClr val="black"/>
                </a:solidFill>
                <a:latin typeface="Arial" pitchFamily="34" charset="0"/>
                <a:cs typeface="Arial" pitchFamily="34" charset="0"/>
              </a:rPr>
              <a:t>Use the Access Permission page to allow or block specific IP addresses to connect to the camera. </a:t>
            </a:r>
          </a:p>
          <a:p>
            <a:pPr>
              <a:spcBef>
                <a:spcPts val="413"/>
              </a:spcBef>
            </a:pPr>
            <a:endParaRPr lang="en-US" sz="1000" i="1" dirty="0" smtClean="0">
              <a:solidFill>
                <a:prstClr val="black"/>
              </a:solidFill>
              <a:latin typeface="Arial" pitchFamily="34" charset="0"/>
              <a:cs typeface="Arial" pitchFamily="34" charset="0"/>
            </a:endParaRP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Select Allow All to allow anyone to connect to this camera. If Allow All is selected, the Allowed IP List and Blocked IP List will be ignored.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To allow only a specific list of IP addresses to connect to this camera, select Allow. Enter an IP Address and click the Add button.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To block a specific list of IP addresses from connecting to this camera, select Block. Enter an IP Address and click the Add button. </a:t>
            </a:r>
          </a:p>
        </p:txBody>
      </p:sp>
      <p:sp>
        <p:nvSpPr>
          <p:cNvPr id="15" name="TextBox 14"/>
          <p:cNvSpPr txBox="1"/>
          <p:nvPr/>
        </p:nvSpPr>
        <p:spPr>
          <a:xfrm>
            <a:off x="318729" y="1679160"/>
            <a:ext cx="6844071" cy="560036"/>
          </a:xfrm>
          <a:prstGeom prst="rect">
            <a:avLst/>
          </a:prstGeom>
          <a:noFill/>
        </p:spPr>
        <p:txBody>
          <a:bodyPr wrap="square" lIns="188860" tIns="94430" rIns="188860" bIns="94430" rtlCol="0">
            <a:spAutoFit/>
          </a:bodyPr>
          <a:lstStyle/>
          <a:p>
            <a:r>
              <a:rPr lang="en-US" sz="2400" b="1" dirty="0" smtClean="0">
                <a:solidFill>
                  <a:prstClr val="black"/>
                </a:solidFill>
                <a:latin typeface="Microsoft Sans Serif" pitchFamily="34" charset="0"/>
                <a:cs typeface="Microsoft Sans Serif" pitchFamily="34" charset="0"/>
              </a:rPr>
              <a:t>WEBVIEWER* </a:t>
            </a:r>
            <a:endParaRPr lang="en-US" sz="2400" b="1" dirty="0">
              <a:solidFill>
                <a:prstClr val="black"/>
              </a:solidFill>
              <a:latin typeface="Microsoft Sans Serif" pitchFamily="34" charset="0"/>
              <a:cs typeface="Microsoft Sans Serif" pitchFamily="34" charset="0"/>
            </a:endParaRPr>
          </a:p>
        </p:txBody>
      </p:sp>
      <p:sp>
        <p:nvSpPr>
          <p:cNvPr id="16" name="Oval 15"/>
          <p:cNvSpPr/>
          <p:nvPr/>
        </p:nvSpPr>
        <p:spPr>
          <a:xfrm>
            <a:off x="2667000" y="54102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1</a:t>
            </a:r>
            <a:endParaRPr lang="en-US" sz="1200" b="1" dirty="0">
              <a:solidFill>
                <a:prstClr val="white"/>
              </a:solidFill>
              <a:latin typeface="Microsoft Sans Serif" pitchFamily="34" charset="0"/>
              <a:cs typeface="Microsoft Sans Serif" pitchFamily="34" charset="0"/>
            </a:endParaRPr>
          </a:p>
        </p:txBody>
      </p:sp>
      <p:sp>
        <p:nvSpPr>
          <p:cNvPr id="17" name="Oval 16"/>
          <p:cNvSpPr/>
          <p:nvPr/>
        </p:nvSpPr>
        <p:spPr>
          <a:xfrm>
            <a:off x="2667000" y="5715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2</a:t>
            </a:r>
          </a:p>
        </p:txBody>
      </p:sp>
      <p:sp>
        <p:nvSpPr>
          <p:cNvPr id="18" name="Oval 17"/>
          <p:cNvSpPr/>
          <p:nvPr/>
        </p:nvSpPr>
        <p:spPr>
          <a:xfrm>
            <a:off x="2667000" y="70866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3</a:t>
            </a:r>
          </a:p>
        </p:txBody>
      </p:sp>
    </p:spTree>
    <p:extLst>
      <p:ext uri="{BB962C8B-B14F-4D97-AF65-F5344CB8AC3E}">
        <p14:creationId xmlns:p14="http://schemas.microsoft.com/office/powerpoint/2010/main" val="21510850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C:\Users\lala\Desktop\DW\Untitled-3.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13"/>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5" name="Rectangle 14"/>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6" name="Rectangle 15"/>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7" name="Rectangle 16"/>
          <p:cNvSpPr/>
          <p:nvPr/>
        </p:nvSpPr>
        <p:spPr>
          <a:xfrm>
            <a:off x="6437375"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35</a:t>
            </a:r>
            <a:endParaRPr lang="en-US" sz="1000" b="1" dirty="0">
              <a:solidFill>
                <a:prstClr val="black"/>
              </a:solidFill>
              <a:latin typeface="Arial Narrow" pitchFamily="34" charset="0"/>
              <a:cs typeface="Arial" pitchFamily="34" charset="0"/>
            </a:endParaRPr>
          </a:p>
        </p:txBody>
      </p:sp>
      <p:pic>
        <p:nvPicPr>
          <p:cNvPr id="10" name="Picture 9" descr="Setup"/>
          <p:cNvPicPr>
            <a:picLocks noChangeAspect="1"/>
          </p:cNvPicPr>
          <p:nvPr/>
        </p:nvPicPr>
        <p:blipFill rotWithShape="1">
          <a:blip r:embed="rId3">
            <a:extLst>
              <a:ext uri="{28A0092B-C50C-407E-A947-70E740481C1C}">
                <a14:useLocalDpi xmlns:a14="http://schemas.microsoft.com/office/drawing/2010/main" val="0"/>
              </a:ext>
            </a:extLst>
          </a:blip>
          <a:srcRect l="6128" t="14970" r="7843" b="42911"/>
          <a:stretch/>
        </p:blipFill>
        <p:spPr>
          <a:xfrm>
            <a:off x="780492" y="5551619"/>
            <a:ext cx="6053328" cy="2612761"/>
          </a:xfrm>
          <a:prstGeom prst="rect">
            <a:avLst/>
          </a:prstGeom>
        </p:spPr>
      </p:pic>
      <p:sp>
        <p:nvSpPr>
          <p:cNvPr id="11" name="TextBox 10"/>
          <p:cNvSpPr txBox="1"/>
          <p:nvPr/>
        </p:nvSpPr>
        <p:spPr>
          <a:xfrm>
            <a:off x="318727" y="2365702"/>
            <a:ext cx="7032094" cy="2519547"/>
          </a:xfrm>
          <a:prstGeom prst="rect">
            <a:avLst/>
          </a:prstGeom>
          <a:noFill/>
        </p:spPr>
        <p:txBody>
          <a:bodyPr wrap="square" lIns="188860" tIns="94430" rIns="188860" bIns="94430" rtlCol="0">
            <a:spAutoFit/>
          </a:bodyPr>
          <a:lstStyle/>
          <a:p>
            <a:pPr>
              <a:spcBef>
                <a:spcPts val="413"/>
              </a:spcBef>
            </a:pPr>
            <a:r>
              <a:rPr lang="en-US" sz="1600" b="1" spc="200" dirty="0" smtClean="0">
                <a:solidFill>
                  <a:prstClr val="black"/>
                </a:solidFill>
                <a:latin typeface="Microsoft Sans Serif" pitchFamily="34" charset="0"/>
                <a:cs typeface="Microsoft Sans Serif" pitchFamily="34" charset="0"/>
              </a:rPr>
              <a:t>Setup </a:t>
            </a:r>
            <a:r>
              <a:rPr lang="en-US" sz="1600" b="1" spc="200" dirty="0" smtClean="0">
                <a:solidFill>
                  <a:prstClr val="black"/>
                </a:solidFill>
                <a:latin typeface="Microsoft Sans Serif" pitchFamily="34" charset="0"/>
                <a:cs typeface="Microsoft Sans Serif" pitchFamily="34" charset="0"/>
              </a:rPr>
              <a:t>&gt;</a:t>
            </a:r>
            <a:r>
              <a:rPr lang="en-US" sz="1600" b="1" spc="200" dirty="0">
                <a:solidFill>
                  <a:prstClr val="black"/>
                </a:solidFill>
                <a:latin typeface="Microsoft Sans Serif" pitchFamily="34" charset="0"/>
                <a:cs typeface="Microsoft Sans Serif" pitchFamily="34" charset="0"/>
              </a:rPr>
              <a:t> Network </a:t>
            </a:r>
            <a:r>
              <a:rPr lang="en-US" sz="1600" b="1" spc="200" dirty="0" smtClean="0">
                <a:solidFill>
                  <a:prstClr val="black"/>
                </a:solidFill>
                <a:latin typeface="Microsoft Sans Serif" pitchFamily="34" charset="0"/>
                <a:cs typeface="Microsoft Sans Serif" pitchFamily="34" charset="0"/>
              </a:rPr>
              <a:t>&gt; </a:t>
            </a:r>
            <a:r>
              <a:rPr lang="en-US" sz="1600" b="1" spc="200" dirty="0" err="1" smtClean="0">
                <a:solidFill>
                  <a:prstClr val="black"/>
                </a:solidFill>
                <a:latin typeface="Microsoft Sans Serif" pitchFamily="34" charset="0"/>
                <a:cs typeface="Microsoft Sans Serif" pitchFamily="34" charset="0"/>
              </a:rPr>
              <a:t>OnVIF</a:t>
            </a:r>
            <a:endParaRPr lang="en-US" sz="1600" b="1" spc="200" dirty="0" smtClean="0">
              <a:solidFill>
                <a:prstClr val="black"/>
              </a:solidFill>
              <a:latin typeface="Microsoft Sans Serif" pitchFamily="34" charset="0"/>
              <a:cs typeface="Microsoft Sans Serif" pitchFamily="34" charset="0"/>
            </a:endParaRPr>
          </a:p>
          <a:p>
            <a:pPr>
              <a:spcBef>
                <a:spcPts val="413"/>
              </a:spcBef>
            </a:pPr>
            <a:endParaRPr lang="en-US" sz="1200" dirty="0" smtClean="0">
              <a:solidFill>
                <a:prstClr val="black"/>
              </a:solidFill>
              <a:latin typeface="Arial" pitchFamily="34" charset="0"/>
              <a:cs typeface="Arial" pitchFamily="34" charset="0"/>
            </a:endParaRPr>
          </a:p>
          <a:p>
            <a:pPr>
              <a:spcBef>
                <a:spcPts val="413"/>
              </a:spcBef>
            </a:pPr>
            <a:r>
              <a:rPr lang="en-US" sz="1000" i="1" dirty="0" err="1" smtClean="0">
                <a:solidFill>
                  <a:prstClr val="black"/>
                </a:solidFill>
                <a:latin typeface="Arial" pitchFamily="34" charset="0"/>
                <a:cs typeface="Arial" pitchFamily="34" charset="0"/>
              </a:rPr>
              <a:t>OnVIF</a:t>
            </a:r>
            <a:r>
              <a:rPr lang="en-US" sz="1000" i="1" dirty="0" smtClean="0">
                <a:solidFill>
                  <a:prstClr val="black"/>
                </a:solidFill>
                <a:latin typeface="Arial" pitchFamily="34" charset="0"/>
                <a:cs typeface="Arial" pitchFamily="34" charset="0"/>
              </a:rPr>
              <a:t> is the Open Network Video Interface Forum. </a:t>
            </a:r>
          </a:p>
          <a:p>
            <a:pPr>
              <a:spcBef>
                <a:spcPts val="413"/>
              </a:spcBef>
            </a:pPr>
            <a:endParaRPr lang="en-US" sz="1000" i="1" dirty="0" smtClean="0">
              <a:solidFill>
                <a:prstClr val="black"/>
              </a:solidFill>
              <a:latin typeface="Arial" pitchFamily="34" charset="0"/>
              <a:cs typeface="Arial" pitchFamily="34" charset="0"/>
            </a:endParaRP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To use </a:t>
            </a:r>
            <a:r>
              <a:rPr lang="en-US" sz="1000" dirty="0" err="1" smtClean="0">
                <a:solidFill>
                  <a:prstClr val="black"/>
                </a:solidFill>
                <a:latin typeface="Arial" pitchFamily="34" charset="0"/>
                <a:cs typeface="Arial" pitchFamily="34" charset="0"/>
              </a:rPr>
              <a:t>OnVIF</a:t>
            </a:r>
            <a:r>
              <a:rPr lang="en-US" sz="1000" dirty="0" smtClean="0">
                <a:solidFill>
                  <a:prstClr val="black"/>
                </a:solidFill>
                <a:latin typeface="Arial" pitchFamily="34" charset="0"/>
                <a:cs typeface="Arial" pitchFamily="34" charset="0"/>
              </a:rPr>
              <a:t>, check Enable.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Set the Service Port to “8032.”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Select On or Off for WS-Security.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Select desired Options from the list.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Select On or Off for WS-Discovery (Web Services Dynamic Discovery)</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Select On or Off to Verify Service Address.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Select Apply to save changes. </a:t>
            </a:r>
          </a:p>
        </p:txBody>
      </p:sp>
      <p:sp>
        <p:nvSpPr>
          <p:cNvPr id="18" name="TextBox 17"/>
          <p:cNvSpPr txBox="1"/>
          <p:nvPr/>
        </p:nvSpPr>
        <p:spPr>
          <a:xfrm>
            <a:off x="318729" y="1679160"/>
            <a:ext cx="6844071" cy="560036"/>
          </a:xfrm>
          <a:prstGeom prst="rect">
            <a:avLst/>
          </a:prstGeom>
          <a:noFill/>
        </p:spPr>
        <p:txBody>
          <a:bodyPr wrap="square" lIns="188860" tIns="94430" rIns="188860" bIns="94430" rtlCol="0">
            <a:spAutoFit/>
          </a:bodyPr>
          <a:lstStyle/>
          <a:p>
            <a:r>
              <a:rPr lang="en-US" sz="2400" b="1" dirty="0" smtClean="0">
                <a:solidFill>
                  <a:prstClr val="black"/>
                </a:solidFill>
                <a:latin typeface="Microsoft Sans Serif" pitchFamily="34" charset="0"/>
                <a:cs typeface="Microsoft Sans Serif" pitchFamily="34" charset="0"/>
              </a:rPr>
              <a:t>WEBVIEWER* </a:t>
            </a:r>
            <a:endParaRPr lang="en-US" sz="2400" b="1" dirty="0">
              <a:solidFill>
                <a:prstClr val="black"/>
              </a:solidFill>
              <a:latin typeface="Microsoft Sans Serif" pitchFamily="34" charset="0"/>
              <a:cs typeface="Microsoft Sans Serif" pitchFamily="34" charset="0"/>
            </a:endParaRPr>
          </a:p>
        </p:txBody>
      </p:sp>
      <p:sp>
        <p:nvSpPr>
          <p:cNvPr id="20" name="Oval 19"/>
          <p:cNvSpPr/>
          <p:nvPr/>
        </p:nvSpPr>
        <p:spPr>
          <a:xfrm>
            <a:off x="2133600" y="75438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6</a:t>
            </a:r>
            <a:endParaRPr lang="en-US" sz="1200" b="1" dirty="0">
              <a:solidFill>
                <a:prstClr val="white"/>
              </a:solidFill>
              <a:latin typeface="Microsoft Sans Serif" pitchFamily="34" charset="0"/>
              <a:cs typeface="Microsoft Sans Serif" pitchFamily="34" charset="0"/>
            </a:endParaRPr>
          </a:p>
        </p:txBody>
      </p:sp>
      <p:sp>
        <p:nvSpPr>
          <p:cNvPr id="21" name="Oval 20"/>
          <p:cNvSpPr/>
          <p:nvPr/>
        </p:nvSpPr>
        <p:spPr>
          <a:xfrm>
            <a:off x="4876800" y="7391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5</a:t>
            </a:r>
            <a:endParaRPr lang="en-US" sz="1200" b="1" dirty="0">
              <a:solidFill>
                <a:prstClr val="white"/>
              </a:solidFill>
              <a:latin typeface="Microsoft Sans Serif" pitchFamily="34" charset="0"/>
              <a:cs typeface="Microsoft Sans Serif" pitchFamily="34" charset="0"/>
            </a:endParaRPr>
          </a:p>
        </p:txBody>
      </p:sp>
      <p:sp>
        <p:nvSpPr>
          <p:cNvPr id="22" name="Oval 21"/>
          <p:cNvSpPr/>
          <p:nvPr/>
        </p:nvSpPr>
        <p:spPr>
          <a:xfrm>
            <a:off x="6019800" y="70866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4</a:t>
            </a:r>
          </a:p>
        </p:txBody>
      </p:sp>
      <p:sp>
        <p:nvSpPr>
          <p:cNvPr id="23" name="Oval 22"/>
          <p:cNvSpPr/>
          <p:nvPr/>
        </p:nvSpPr>
        <p:spPr>
          <a:xfrm>
            <a:off x="2133600" y="63246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1</a:t>
            </a:r>
            <a:endParaRPr lang="en-US" sz="1200" b="1" dirty="0">
              <a:solidFill>
                <a:prstClr val="white"/>
              </a:solidFill>
              <a:latin typeface="Microsoft Sans Serif" pitchFamily="34" charset="0"/>
              <a:cs typeface="Microsoft Sans Serif" pitchFamily="34" charset="0"/>
            </a:endParaRPr>
          </a:p>
        </p:txBody>
      </p:sp>
      <p:sp>
        <p:nvSpPr>
          <p:cNvPr id="24" name="Oval 23"/>
          <p:cNvSpPr/>
          <p:nvPr/>
        </p:nvSpPr>
        <p:spPr>
          <a:xfrm>
            <a:off x="2133600" y="67818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3</a:t>
            </a:r>
          </a:p>
        </p:txBody>
      </p:sp>
      <p:sp>
        <p:nvSpPr>
          <p:cNvPr id="25" name="Oval 24"/>
          <p:cNvSpPr/>
          <p:nvPr/>
        </p:nvSpPr>
        <p:spPr>
          <a:xfrm>
            <a:off x="4800600" y="6629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2</a:t>
            </a:r>
            <a:endParaRPr lang="en-US" sz="1200" b="1" dirty="0">
              <a:solidFill>
                <a:prstClr val="white"/>
              </a:solidFill>
              <a:latin typeface="Microsoft Sans Serif" pitchFamily="34" charset="0"/>
              <a:cs typeface="Microsoft Sans Serif" pitchFamily="34" charset="0"/>
            </a:endParaRPr>
          </a:p>
        </p:txBody>
      </p:sp>
      <p:sp>
        <p:nvSpPr>
          <p:cNvPr id="26" name="Oval 25"/>
          <p:cNvSpPr/>
          <p:nvPr/>
        </p:nvSpPr>
        <p:spPr>
          <a:xfrm>
            <a:off x="3352800" y="7772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7</a:t>
            </a:r>
            <a:endParaRPr lang="en-US" sz="1200" b="1" dirty="0">
              <a:solidFill>
                <a:prstClr val="white"/>
              </a:solidFill>
              <a:latin typeface="Microsoft Sans Serif" pitchFamily="34" charset="0"/>
              <a:cs typeface="Microsoft Sans Serif" pitchFamily="34" charset="0"/>
            </a:endParaRPr>
          </a:p>
        </p:txBody>
      </p:sp>
      <p:cxnSp>
        <p:nvCxnSpPr>
          <p:cNvPr id="27" name="Straight Arrow Connector 26"/>
          <p:cNvCxnSpPr/>
          <p:nvPr/>
        </p:nvCxnSpPr>
        <p:spPr>
          <a:xfrm>
            <a:off x="2348370" y="6435814"/>
            <a:ext cx="242430" cy="3086"/>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4248153" y="6781800"/>
            <a:ext cx="628647"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2286000" y="6896100"/>
            <a:ext cx="394829"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2" idx="2"/>
          </p:cNvCxnSpPr>
          <p:nvPr/>
        </p:nvCxnSpPr>
        <p:spPr>
          <a:xfrm flipH="1">
            <a:off x="5772151" y="7200900"/>
            <a:ext cx="247649"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21" idx="2"/>
          </p:cNvCxnSpPr>
          <p:nvPr/>
        </p:nvCxnSpPr>
        <p:spPr>
          <a:xfrm flipH="1">
            <a:off x="4562476" y="7505700"/>
            <a:ext cx="314324"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2286000" y="7632268"/>
            <a:ext cx="375516"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26" idx="6"/>
          </p:cNvCxnSpPr>
          <p:nvPr/>
        </p:nvCxnSpPr>
        <p:spPr>
          <a:xfrm>
            <a:off x="3581400" y="7886700"/>
            <a:ext cx="389642"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79656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8727" y="2365702"/>
            <a:ext cx="7032094" cy="2570843"/>
          </a:xfrm>
          <a:prstGeom prst="rect">
            <a:avLst/>
          </a:prstGeom>
          <a:noFill/>
        </p:spPr>
        <p:txBody>
          <a:bodyPr wrap="square" lIns="188860" tIns="94430" rIns="188860" bIns="94430" rtlCol="0">
            <a:spAutoFit/>
          </a:bodyPr>
          <a:lstStyle/>
          <a:p>
            <a:pPr>
              <a:spcBef>
                <a:spcPts val="413"/>
              </a:spcBef>
            </a:pPr>
            <a:r>
              <a:rPr lang="en-US" sz="1600" b="1" spc="200" dirty="0" smtClean="0">
                <a:solidFill>
                  <a:prstClr val="black"/>
                </a:solidFill>
                <a:latin typeface="Microsoft Sans Serif" pitchFamily="34" charset="0"/>
                <a:cs typeface="Microsoft Sans Serif" pitchFamily="34" charset="0"/>
              </a:rPr>
              <a:t>Setup </a:t>
            </a:r>
            <a:r>
              <a:rPr lang="en-US" sz="1600" b="1" spc="200" dirty="0" smtClean="0">
                <a:solidFill>
                  <a:prstClr val="black"/>
                </a:solidFill>
                <a:latin typeface="Microsoft Sans Serif" pitchFamily="34" charset="0"/>
                <a:cs typeface="Microsoft Sans Serif" pitchFamily="34" charset="0"/>
              </a:rPr>
              <a:t>&gt;</a:t>
            </a:r>
            <a:r>
              <a:rPr lang="en-US" sz="1600" b="1" spc="200" dirty="0">
                <a:solidFill>
                  <a:prstClr val="black"/>
                </a:solidFill>
                <a:latin typeface="Microsoft Sans Serif" pitchFamily="34" charset="0"/>
                <a:cs typeface="Microsoft Sans Serif" pitchFamily="34" charset="0"/>
              </a:rPr>
              <a:t> Network </a:t>
            </a:r>
            <a:r>
              <a:rPr lang="en-US" sz="1600" b="1" spc="200" dirty="0" smtClean="0">
                <a:solidFill>
                  <a:prstClr val="black"/>
                </a:solidFill>
                <a:latin typeface="Microsoft Sans Serif" pitchFamily="34" charset="0"/>
                <a:cs typeface="Microsoft Sans Serif" pitchFamily="34" charset="0"/>
              </a:rPr>
              <a:t>&gt; RTP/ RTSP</a:t>
            </a:r>
          </a:p>
          <a:p>
            <a:pPr>
              <a:spcBef>
                <a:spcPts val="413"/>
              </a:spcBef>
            </a:pPr>
            <a:endParaRPr lang="en-US" sz="1200" dirty="0" smtClean="0">
              <a:solidFill>
                <a:prstClr val="black"/>
              </a:solidFill>
              <a:latin typeface="Arial" pitchFamily="34" charset="0"/>
              <a:cs typeface="Arial" pitchFamily="34" charset="0"/>
            </a:endParaRPr>
          </a:p>
          <a:p>
            <a:pPr>
              <a:spcBef>
                <a:spcPts val="413"/>
              </a:spcBef>
            </a:pPr>
            <a:r>
              <a:rPr lang="en-US" sz="1000" i="1" dirty="0" smtClean="0">
                <a:solidFill>
                  <a:prstClr val="black"/>
                </a:solidFill>
                <a:latin typeface="Arial" pitchFamily="34" charset="0"/>
                <a:cs typeface="Arial" pitchFamily="34" charset="0"/>
              </a:rPr>
              <a:t>RTP and RTSP Ports Configuration and Management</a:t>
            </a:r>
          </a:p>
          <a:p>
            <a:pPr>
              <a:spcBef>
                <a:spcPts val="413"/>
              </a:spcBef>
            </a:pPr>
            <a:endParaRPr lang="en-US" sz="1000" i="1" dirty="0" smtClean="0">
              <a:solidFill>
                <a:prstClr val="black"/>
              </a:solidFill>
              <a:latin typeface="Arial" pitchFamily="34" charset="0"/>
              <a:cs typeface="Arial" pitchFamily="34" charset="0"/>
            </a:endParaRPr>
          </a:p>
          <a:p>
            <a:pPr>
              <a:spcBef>
                <a:spcPts val="413"/>
              </a:spcBef>
            </a:pPr>
            <a:r>
              <a:rPr lang="en-US" sz="1000" dirty="0" err="1" smtClean="0">
                <a:solidFill>
                  <a:prstClr val="black"/>
                </a:solidFill>
                <a:latin typeface="Arial" pitchFamily="34" charset="0"/>
                <a:cs typeface="Arial" pitchFamily="34" charset="0"/>
              </a:rPr>
              <a:t>Realtime</a:t>
            </a:r>
            <a:r>
              <a:rPr lang="en-US" sz="1000" dirty="0" smtClean="0">
                <a:solidFill>
                  <a:prstClr val="black"/>
                </a:solidFill>
                <a:latin typeface="Arial" pitchFamily="34" charset="0"/>
                <a:cs typeface="Arial" pitchFamily="34" charset="0"/>
              </a:rPr>
              <a:t> Transport Protocol (RTP) and </a:t>
            </a:r>
            <a:r>
              <a:rPr lang="en-US" sz="1000" dirty="0" err="1" smtClean="0">
                <a:solidFill>
                  <a:prstClr val="black"/>
                </a:solidFill>
                <a:latin typeface="Arial" pitchFamily="34" charset="0"/>
                <a:cs typeface="Arial" pitchFamily="34" charset="0"/>
              </a:rPr>
              <a:t>Realtime</a:t>
            </a:r>
            <a:r>
              <a:rPr lang="en-US" sz="1000" dirty="0" smtClean="0">
                <a:solidFill>
                  <a:prstClr val="black"/>
                </a:solidFill>
                <a:latin typeface="Arial" pitchFamily="34" charset="0"/>
                <a:cs typeface="Arial" pitchFamily="34" charset="0"/>
              </a:rPr>
              <a:t> Streaming Protocol (RTSP) are data transfer protocol for delivering live and stored media to one or more clients at the same time. These protocols allow software to access the first and second stream directly, by assigning each stream its own ports. RTP and RTSP are used for integration and communication between the cameras and other software.</a:t>
            </a:r>
          </a:p>
          <a:p>
            <a:pPr>
              <a:spcBef>
                <a:spcPts val="413"/>
              </a:spcBef>
            </a:pPr>
            <a:r>
              <a:rPr lang="en-US" sz="1000" dirty="0" smtClean="0">
                <a:solidFill>
                  <a:prstClr val="black"/>
                </a:solidFill>
                <a:latin typeface="Arial" pitchFamily="34" charset="0"/>
                <a:cs typeface="Arial" pitchFamily="34" charset="0"/>
              </a:rPr>
              <a:t>To use RTP/ RTSP: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Check the box to enable authentication on RTSP</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If necessary, modify  the ports for the first and second stream.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Click ‘Apply’ so save all changes or ‘Reload’ to view the last saved settings. </a:t>
            </a:r>
          </a:p>
        </p:txBody>
      </p:sp>
      <p:sp>
        <p:nvSpPr>
          <p:cNvPr id="5" name="TextBox 4"/>
          <p:cNvSpPr txBox="1"/>
          <p:nvPr/>
        </p:nvSpPr>
        <p:spPr>
          <a:xfrm>
            <a:off x="318729" y="1679160"/>
            <a:ext cx="6844071" cy="560036"/>
          </a:xfrm>
          <a:prstGeom prst="rect">
            <a:avLst/>
          </a:prstGeom>
          <a:noFill/>
        </p:spPr>
        <p:txBody>
          <a:bodyPr wrap="square" lIns="188860" tIns="94430" rIns="188860" bIns="94430" rtlCol="0">
            <a:spAutoFit/>
          </a:bodyPr>
          <a:lstStyle/>
          <a:p>
            <a:r>
              <a:rPr lang="en-US" sz="2400" b="1" dirty="0" smtClean="0">
                <a:solidFill>
                  <a:prstClr val="black"/>
                </a:solidFill>
                <a:latin typeface="Microsoft Sans Serif" pitchFamily="34" charset="0"/>
                <a:cs typeface="Microsoft Sans Serif" pitchFamily="34" charset="0"/>
              </a:rPr>
              <a:t>WEBVIEWER* </a:t>
            </a:r>
            <a:endParaRPr lang="en-US" sz="2400" b="1" dirty="0">
              <a:solidFill>
                <a:prstClr val="black"/>
              </a:solidFill>
              <a:latin typeface="Microsoft Sans Serif" pitchFamily="34" charset="0"/>
              <a:cs typeface="Microsoft Sans Serif" pitchFamily="34" charset="0"/>
            </a:endParaRPr>
          </a:p>
        </p:txBody>
      </p:sp>
      <p:pic>
        <p:nvPicPr>
          <p:cNvPr id="6" name="Picture 5" descr="Setup"/>
          <p:cNvPicPr>
            <a:picLocks noChangeAspect="1"/>
          </p:cNvPicPr>
          <p:nvPr/>
        </p:nvPicPr>
        <p:blipFill rotWithShape="1">
          <a:blip r:embed="rId2">
            <a:extLst>
              <a:ext uri="{28A0092B-C50C-407E-A947-70E740481C1C}">
                <a14:useLocalDpi xmlns:a14="http://schemas.microsoft.com/office/drawing/2010/main" val="0"/>
              </a:ext>
            </a:extLst>
          </a:blip>
          <a:srcRect l="6408" t="15307" r="7654" b="42753"/>
          <a:stretch/>
        </p:blipFill>
        <p:spPr>
          <a:xfrm>
            <a:off x="446315" y="5791200"/>
            <a:ext cx="6679474" cy="2873828"/>
          </a:xfrm>
          <a:prstGeom prst="rect">
            <a:avLst/>
          </a:prstGeom>
          <a:ln>
            <a:solidFill>
              <a:schemeClr val="tx1"/>
            </a:solidFill>
          </a:ln>
          <a:effectLst>
            <a:outerShdw blurRad="50800" dist="38100" dir="2700000" algn="tl" rotWithShape="0">
              <a:prstClr val="black">
                <a:alpha val="40000"/>
              </a:prstClr>
            </a:outerShdw>
          </a:effectLst>
        </p:spPr>
      </p:pic>
      <p:sp>
        <p:nvSpPr>
          <p:cNvPr id="7" name="Oval 6"/>
          <p:cNvSpPr/>
          <p:nvPr/>
        </p:nvSpPr>
        <p:spPr>
          <a:xfrm>
            <a:off x="1981200" y="6629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1</a:t>
            </a:r>
            <a:endParaRPr lang="en-US" sz="1200" b="1" dirty="0">
              <a:solidFill>
                <a:prstClr val="white"/>
              </a:solidFill>
              <a:latin typeface="Microsoft Sans Serif" pitchFamily="34" charset="0"/>
              <a:cs typeface="Microsoft Sans Serif" pitchFamily="34" charset="0"/>
            </a:endParaRPr>
          </a:p>
        </p:txBody>
      </p:sp>
      <p:sp>
        <p:nvSpPr>
          <p:cNvPr id="8" name="Oval 7"/>
          <p:cNvSpPr/>
          <p:nvPr/>
        </p:nvSpPr>
        <p:spPr>
          <a:xfrm>
            <a:off x="3352800" y="80772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3</a:t>
            </a:r>
          </a:p>
        </p:txBody>
      </p:sp>
      <p:sp>
        <p:nvSpPr>
          <p:cNvPr id="9" name="Oval 8"/>
          <p:cNvSpPr/>
          <p:nvPr/>
        </p:nvSpPr>
        <p:spPr>
          <a:xfrm>
            <a:off x="5334000" y="7010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2</a:t>
            </a:r>
            <a:endParaRPr lang="en-US" sz="1200" b="1" dirty="0">
              <a:solidFill>
                <a:prstClr val="white"/>
              </a:solidFill>
              <a:latin typeface="Microsoft Sans Serif" pitchFamily="34" charset="0"/>
              <a:cs typeface="Microsoft Sans Serif" pitchFamily="34" charset="0"/>
            </a:endParaRPr>
          </a:p>
        </p:txBody>
      </p:sp>
      <p:cxnSp>
        <p:nvCxnSpPr>
          <p:cNvPr id="10" name="Straight Arrow Connector 9"/>
          <p:cNvCxnSpPr/>
          <p:nvPr/>
        </p:nvCxnSpPr>
        <p:spPr>
          <a:xfrm>
            <a:off x="2195970" y="6740614"/>
            <a:ext cx="242430" cy="3086"/>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4343400" y="7010400"/>
            <a:ext cx="1066801" cy="15240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505200" y="8191500"/>
            <a:ext cx="394829"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4343400" y="7162800"/>
            <a:ext cx="990601" cy="45720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780492"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36</a:t>
            </a:r>
            <a:endParaRPr lang="en-US" sz="1000" b="1" dirty="0">
              <a:solidFill>
                <a:prstClr val="black"/>
              </a:solidFill>
              <a:latin typeface="Arial Narrow" pitchFamily="34" charset="0"/>
              <a:cs typeface="Arial" pitchFamily="34" charset="0"/>
            </a:endParaRPr>
          </a:p>
        </p:txBody>
      </p:sp>
      <p:sp>
        <p:nvSpPr>
          <p:cNvPr id="15" name="Rectangle 14"/>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6" name="Rectangle 15"/>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7" name="Rectangle 16"/>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Tree>
    <p:extLst>
      <p:ext uri="{BB962C8B-B14F-4D97-AF65-F5344CB8AC3E}">
        <p14:creationId xmlns:p14="http://schemas.microsoft.com/office/powerpoint/2010/main" val="34938595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318727" y="2365702"/>
            <a:ext cx="7032094" cy="2263067"/>
          </a:xfrm>
          <a:prstGeom prst="rect">
            <a:avLst/>
          </a:prstGeom>
          <a:noFill/>
        </p:spPr>
        <p:txBody>
          <a:bodyPr wrap="square" lIns="188860" tIns="94430" rIns="188860" bIns="94430" rtlCol="0">
            <a:spAutoFit/>
          </a:bodyPr>
          <a:lstStyle/>
          <a:p>
            <a:pPr>
              <a:spcBef>
                <a:spcPts val="413"/>
              </a:spcBef>
            </a:pPr>
            <a:r>
              <a:rPr lang="en-US" sz="1600" b="1" spc="200" dirty="0" smtClean="0">
                <a:solidFill>
                  <a:prstClr val="black"/>
                </a:solidFill>
                <a:latin typeface="Microsoft Sans Serif" pitchFamily="34" charset="0"/>
                <a:cs typeface="Microsoft Sans Serif" pitchFamily="34" charset="0"/>
              </a:rPr>
              <a:t>Setup </a:t>
            </a:r>
            <a:r>
              <a:rPr lang="en-US" sz="1600" b="1" spc="200" dirty="0">
                <a:solidFill>
                  <a:prstClr val="black"/>
                </a:solidFill>
                <a:latin typeface="Microsoft Sans Serif" pitchFamily="34" charset="0"/>
                <a:cs typeface="Microsoft Sans Serif" pitchFamily="34" charset="0"/>
              </a:rPr>
              <a:t>&gt; System &gt; Upgrade</a:t>
            </a:r>
          </a:p>
          <a:p>
            <a:pPr>
              <a:spcBef>
                <a:spcPts val="413"/>
              </a:spcBef>
            </a:pPr>
            <a:endParaRPr lang="en-US" sz="1200" dirty="0" smtClean="0">
              <a:solidFill>
                <a:prstClr val="black"/>
              </a:solidFill>
              <a:latin typeface="Arial" pitchFamily="34" charset="0"/>
              <a:cs typeface="Arial" pitchFamily="34" charset="0"/>
            </a:endParaRPr>
          </a:p>
          <a:p>
            <a:pPr>
              <a:spcBef>
                <a:spcPts val="413"/>
              </a:spcBef>
            </a:pPr>
            <a:r>
              <a:rPr lang="en-US" sz="1000" i="1" dirty="0" smtClean="0">
                <a:solidFill>
                  <a:prstClr val="black"/>
                </a:solidFill>
                <a:latin typeface="Arial" pitchFamily="34" charset="0"/>
                <a:cs typeface="Arial" pitchFamily="34" charset="0"/>
              </a:rPr>
              <a:t>Upgrade the MEGAPIX camera with an upgrade file</a:t>
            </a:r>
            <a:r>
              <a:rPr lang="en-US" sz="1000" dirty="0" smtClean="0">
                <a:solidFill>
                  <a:prstClr val="black"/>
                </a:solidFill>
                <a:latin typeface="Arial" pitchFamily="34" charset="0"/>
                <a:cs typeface="Arial" pitchFamily="34" charset="0"/>
              </a:rPr>
              <a:t>. </a:t>
            </a:r>
          </a:p>
          <a:p>
            <a:pPr>
              <a:spcBef>
                <a:spcPts val="413"/>
              </a:spcBef>
            </a:pPr>
            <a:endParaRPr lang="en-US" sz="1000" dirty="0" smtClean="0">
              <a:solidFill>
                <a:prstClr val="black"/>
              </a:solidFill>
              <a:latin typeface="Arial" pitchFamily="34" charset="0"/>
              <a:cs typeface="Arial" pitchFamily="34" charset="0"/>
            </a:endParaRPr>
          </a:p>
          <a:p>
            <a:pPr marL="342900" indent="-342900">
              <a:spcBef>
                <a:spcPts val="413"/>
              </a:spcBef>
              <a:buFontTx/>
              <a:buAutoNum type="arabicPeriod"/>
            </a:pPr>
            <a:r>
              <a:rPr lang="en-US" sz="1000" b="1" dirty="0" smtClean="0">
                <a:solidFill>
                  <a:prstClr val="black"/>
                </a:solidFill>
                <a:latin typeface="Arial" pitchFamily="34" charset="0"/>
                <a:cs typeface="Arial" pitchFamily="34" charset="0"/>
              </a:rPr>
              <a:t>System Version</a:t>
            </a:r>
            <a:r>
              <a:rPr lang="en-US" sz="1000" dirty="0" smtClean="0">
                <a:solidFill>
                  <a:prstClr val="black"/>
                </a:solidFill>
                <a:latin typeface="Arial" pitchFamily="34" charset="0"/>
                <a:cs typeface="Arial" pitchFamily="34" charset="0"/>
              </a:rPr>
              <a:t>:  Shows the current version of the camera. </a:t>
            </a:r>
          </a:p>
          <a:p>
            <a:pPr marL="342900" indent="-342900">
              <a:spcBef>
                <a:spcPts val="413"/>
              </a:spcBef>
              <a:buFontTx/>
              <a:buAutoNum type="arabicPeriod"/>
            </a:pPr>
            <a:endParaRPr lang="en-US" sz="1000" dirty="0" smtClean="0">
              <a:solidFill>
                <a:prstClr val="black"/>
              </a:solidFill>
              <a:latin typeface="Arial" pitchFamily="34" charset="0"/>
              <a:cs typeface="Arial" pitchFamily="34" charset="0"/>
            </a:endParaRPr>
          </a:p>
          <a:p>
            <a:pPr marL="342900" indent="-342900">
              <a:spcBef>
                <a:spcPts val="413"/>
              </a:spcBef>
              <a:buFontTx/>
              <a:buAutoNum type="arabicPeriod"/>
            </a:pPr>
            <a:r>
              <a:rPr lang="en-US" sz="1000" b="1" dirty="0" smtClean="0">
                <a:solidFill>
                  <a:prstClr val="black"/>
                </a:solidFill>
                <a:latin typeface="Arial" pitchFamily="34" charset="0"/>
                <a:cs typeface="Arial" pitchFamily="34" charset="0"/>
              </a:rPr>
              <a:t>Manual Upgrade</a:t>
            </a:r>
            <a:r>
              <a:rPr lang="en-US" sz="1000" dirty="0" smtClean="0">
                <a:solidFill>
                  <a:prstClr val="black"/>
                </a:solidFill>
                <a:latin typeface="Arial" pitchFamily="34" charset="0"/>
                <a:cs typeface="Arial" pitchFamily="34" charset="0"/>
              </a:rPr>
              <a:t>:  To upgrade system firmware, you have to contact manufacturer and get the upgrade file first</a:t>
            </a:r>
            <a:r>
              <a:rPr lang="en-US" sz="1000" dirty="0">
                <a:solidFill>
                  <a:prstClr val="black"/>
                </a:solidFill>
                <a:latin typeface="Arial" pitchFamily="34" charset="0"/>
                <a:cs typeface="Arial" pitchFamily="34" charset="0"/>
              </a:rPr>
              <a:t>. Go to www.Digital-Watchdog.com  and select Support tab. </a:t>
            </a:r>
            <a:endParaRPr lang="en-US" sz="1000" dirty="0" smtClean="0">
              <a:solidFill>
                <a:prstClr val="black"/>
              </a:solidFill>
              <a:latin typeface="Arial" pitchFamily="34" charset="0"/>
              <a:cs typeface="Arial" pitchFamily="34" charset="0"/>
            </a:endParaRPr>
          </a:p>
          <a:p>
            <a:pPr lvl="1">
              <a:spcBef>
                <a:spcPts val="413"/>
              </a:spcBef>
            </a:pPr>
            <a:r>
              <a:rPr lang="en-US" sz="1000" dirty="0" smtClean="0">
                <a:solidFill>
                  <a:prstClr val="black"/>
                </a:solidFill>
                <a:latin typeface="Arial" pitchFamily="34" charset="0"/>
                <a:cs typeface="Arial" pitchFamily="34" charset="0"/>
              </a:rPr>
              <a:t>a. Browse file and select the file. </a:t>
            </a:r>
          </a:p>
          <a:p>
            <a:pPr lvl="1">
              <a:spcBef>
                <a:spcPts val="413"/>
              </a:spcBef>
            </a:pPr>
            <a:r>
              <a:rPr lang="en-US" sz="1000" dirty="0" smtClean="0">
                <a:solidFill>
                  <a:prstClr val="black"/>
                </a:solidFill>
                <a:latin typeface="Arial" pitchFamily="34" charset="0"/>
                <a:cs typeface="Arial" pitchFamily="34" charset="0"/>
              </a:rPr>
              <a:t>b. Press Upgrade button. A dialogue box will appear. Select OK. System will automatically reboot. </a:t>
            </a:r>
          </a:p>
        </p:txBody>
      </p:sp>
      <p:sp>
        <p:nvSpPr>
          <p:cNvPr id="26" name="TextBox 25"/>
          <p:cNvSpPr txBox="1"/>
          <p:nvPr/>
        </p:nvSpPr>
        <p:spPr>
          <a:xfrm>
            <a:off x="318729" y="1679160"/>
            <a:ext cx="6844071" cy="560036"/>
          </a:xfrm>
          <a:prstGeom prst="rect">
            <a:avLst/>
          </a:prstGeom>
          <a:noFill/>
        </p:spPr>
        <p:txBody>
          <a:bodyPr wrap="square" lIns="188860" tIns="94430" rIns="188860" bIns="94430" rtlCol="0">
            <a:spAutoFit/>
          </a:bodyPr>
          <a:lstStyle/>
          <a:p>
            <a:r>
              <a:rPr lang="en-US" sz="2400" b="1" dirty="0" smtClean="0">
                <a:solidFill>
                  <a:prstClr val="black"/>
                </a:solidFill>
                <a:latin typeface="Microsoft Sans Serif" pitchFamily="34" charset="0"/>
                <a:cs typeface="Microsoft Sans Serif" pitchFamily="34" charset="0"/>
              </a:rPr>
              <a:t>WEBVIEWER* </a:t>
            </a:r>
            <a:endParaRPr lang="en-US" sz="2400" b="1" dirty="0">
              <a:solidFill>
                <a:prstClr val="black"/>
              </a:solidFill>
              <a:latin typeface="Microsoft Sans Serif" pitchFamily="34" charset="0"/>
              <a:cs typeface="Microsoft Sans Serif" pitchFamily="34" charset="0"/>
            </a:endParaRPr>
          </a:p>
        </p:txBody>
      </p:sp>
      <p:sp>
        <p:nvSpPr>
          <p:cNvPr id="28" name="Oval 27"/>
          <p:cNvSpPr/>
          <p:nvPr/>
        </p:nvSpPr>
        <p:spPr>
          <a:xfrm>
            <a:off x="4267200" y="6858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1</a:t>
            </a:r>
            <a:endParaRPr lang="en-US" sz="1200" b="1" dirty="0">
              <a:solidFill>
                <a:prstClr val="white"/>
              </a:solidFill>
              <a:latin typeface="Microsoft Sans Serif" pitchFamily="34" charset="0"/>
              <a:cs typeface="Microsoft Sans Serif" pitchFamily="34" charset="0"/>
            </a:endParaRPr>
          </a:p>
        </p:txBody>
      </p:sp>
      <p:sp>
        <p:nvSpPr>
          <p:cNvPr id="29" name="Oval 28"/>
          <p:cNvSpPr/>
          <p:nvPr/>
        </p:nvSpPr>
        <p:spPr>
          <a:xfrm>
            <a:off x="4419600" y="73152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2</a:t>
            </a:r>
          </a:p>
        </p:txBody>
      </p:sp>
      <p:sp>
        <p:nvSpPr>
          <p:cNvPr id="30" name="Oval 29"/>
          <p:cNvSpPr/>
          <p:nvPr/>
        </p:nvSpPr>
        <p:spPr>
          <a:xfrm>
            <a:off x="4343400" y="7772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3</a:t>
            </a:r>
          </a:p>
        </p:txBody>
      </p:sp>
      <p:cxnSp>
        <p:nvCxnSpPr>
          <p:cNvPr id="31" name="Straight Arrow Connector 30"/>
          <p:cNvCxnSpPr/>
          <p:nvPr/>
        </p:nvCxnSpPr>
        <p:spPr>
          <a:xfrm flipH="1">
            <a:off x="3581400" y="6991350"/>
            <a:ext cx="723902"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3581400" y="7467600"/>
            <a:ext cx="831236"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3505200" y="7924800"/>
            <a:ext cx="831236"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2" name="Picture 1" descr="Setup"/>
          <p:cNvPicPr>
            <a:picLocks noChangeAspect="1"/>
          </p:cNvPicPr>
          <p:nvPr/>
        </p:nvPicPr>
        <p:blipFill rotWithShape="1">
          <a:blip r:embed="rId2">
            <a:extLst>
              <a:ext uri="{28A0092B-C50C-407E-A947-70E740481C1C}">
                <a14:useLocalDpi xmlns:a14="http://schemas.microsoft.com/office/drawing/2010/main" val="0"/>
              </a:ext>
            </a:extLst>
          </a:blip>
          <a:srcRect l="6554" t="15113" r="7843" b="9966"/>
          <a:stretch/>
        </p:blipFill>
        <p:spPr>
          <a:xfrm>
            <a:off x="2143980" y="5078522"/>
            <a:ext cx="5206841" cy="4017582"/>
          </a:xfrm>
          <a:prstGeom prst="rect">
            <a:avLst/>
          </a:prstGeom>
          <a:ln>
            <a:solidFill>
              <a:schemeClr val="tx1"/>
            </a:solidFill>
          </a:ln>
          <a:effectLst>
            <a:outerShdw blurRad="50800" dist="38100" dir="2700000" algn="tl" rotWithShape="0">
              <a:prstClr val="black">
                <a:alpha val="40000"/>
              </a:prstClr>
            </a:outerShdw>
          </a:effectLst>
        </p:spPr>
      </p:pic>
      <p:pic>
        <p:nvPicPr>
          <p:cNvPr id="15" name="Picture 2" descr="C:\Users\lala\Desktop\DW\Untitled-3.png"/>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6" name="Rectangle 15"/>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7" name="Rectangle 16"/>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8" name="Rectangle 17"/>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9" name="Rectangle 18"/>
          <p:cNvSpPr/>
          <p:nvPr/>
        </p:nvSpPr>
        <p:spPr>
          <a:xfrm>
            <a:off x="6437375"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37</a:t>
            </a:r>
            <a:endParaRPr lang="en-US" sz="1000" b="1" dirty="0">
              <a:solidFill>
                <a:prstClr val="black"/>
              </a:solidFill>
              <a:latin typeface="Arial Narrow" pitchFamily="34" charset="0"/>
              <a:cs typeface="Arial" pitchFamily="34" charset="0"/>
            </a:endParaRPr>
          </a:p>
        </p:txBody>
      </p:sp>
    </p:spTree>
    <p:extLst>
      <p:ext uri="{BB962C8B-B14F-4D97-AF65-F5344CB8AC3E}">
        <p14:creationId xmlns:p14="http://schemas.microsoft.com/office/powerpoint/2010/main" val="20329522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318727" y="2365702"/>
            <a:ext cx="7032094" cy="2704213"/>
          </a:xfrm>
          <a:prstGeom prst="rect">
            <a:avLst/>
          </a:prstGeom>
          <a:noFill/>
        </p:spPr>
        <p:txBody>
          <a:bodyPr wrap="square" lIns="188860" tIns="94430" rIns="188860" bIns="94430" rtlCol="0">
            <a:spAutoFit/>
          </a:bodyPr>
          <a:lstStyle/>
          <a:p>
            <a:pPr>
              <a:spcBef>
                <a:spcPts val="413"/>
              </a:spcBef>
            </a:pPr>
            <a:r>
              <a:rPr lang="en-US" sz="1600" b="1" spc="200" dirty="0" smtClean="0">
                <a:solidFill>
                  <a:prstClr val="black"/>
                </a:solidFill>
                <a:latin typeface="Microsoft Sans Serif" pitchFamily="34" charset="0"/>
                <a:cs typeface="Microsoft Sans Serif" pitchFamily="34" charset="0"/>
              </a:rPr>
              <a:t>Setup </a:t>
            </a:r>
            <a:r>
              <a:rPr lang="en-US" sz="1600" b="1" spc="200" dirty="0">
                <a:solidFill>
                  <a:prstClr val="black"/>
                </a:solidFill>
                <a:latin typeface="Microsoft Sans Serif" pitchFamily="34" charset="0"/>
                <a:cs typeface="Microsoft Sans Serif" pitchFamily="34" charset="0"/>
              </a:rPr>
              <a:t>&gt; System &gt; Upgrade</a:t>
            </a:r>
          </a:p>
          <a:p>
            <a:pPr>
              <a:spcBef>
                <a:spcPts val="413"/>
              </a:spcBef>
            </a:pPr>
            <a:endParaRPr lang="en-US" sz="1200" dirty="0" smtClean="0">
              <a:solidFill>
                <a:prstClr val="black"/>
              </a:solidFill>
              <a:latin typeface="Arial" pitchFamily="34" charset="0"/>
              <a:cs typeface="Arial" pitchFamily="34" charset="0"/>
            </a:endParaRPr>
          </a:p>
          <a:p>
            <a:pPr>
              <a:spcBef>
                <a:spcPts val="413"/>
              </a:spcBef>
            </a:pPr>
            <a:r>
              <a:rPr lang="en-US" sz="1000" i="1" dirty="0" smtClean="0">
                <a:solidFill>
                  <a:prstClr val="black"/>
                </a:solidFill>
                <a:latin typeface="Arial" pitchFamily="34" charset="0"/>
                <a:cs typeface="Arial" pitchFamily="34" charset="0"/>
              </a:rPr>
              <a:t>Upgrade the MEGAPIX camera with an upgrade file</a:t>
            </a:r>
            <a:r>
              <a:rPr lang="en-US" sz="1000" dirty="0" smtClean="0">
                <a:solidFill>
                  <a:prstClr val="black"/>
                </a:solidFill>
                <a:latin typeface="Arial" pitchFamily="34" charset="0"/>
                <a:cs typeface="Arial" pitchFamily="34" charset="0"/>
              </a:rPr>
              <a:t>. </a:t>
            </a:r>
          </a:p>
          <a:p>
            <a:pPr>
              <a:spcBef>
                <a:spcPts val="413"/>
              </a:spcBef>
            </a:pPr>
            <a:endParaRPr lang="en-US" sz="1000" dirty="0" smtClean="0">
              <a:solidFill>
                <a:prstClr val="black"/>
              </a:solidFill>
              <a:latin typeface="Arial" pitchFamily="34" charset="0"/>
              <a:cs typeface="Arial" pitchFamily="34" charset="0"/>
            </a:endParaRPr>
          </a:p>
          <a:p>
            <a:pPr marL="342900" indent="-342900">
              <a:spcBef>
                <a:spcPts val="413"/>
              </a:spcBef>
              <a:buFont typeface="+mj-lt"/>
              <a:buAutoNum type="arabicPeriod" startAt="3"/>
            </a:pPr>
            <a:r>
              <a:rPr lang="en-US" sz="1000" b="1" dirty="0" smtClean="0">
                <a:solidFill>
                  <a:prstClr val="black"/>
                </a:solidFill>
                <a:latin typeface="Arial" pitchFamily="34" charset="0"/>
                <a:cs typeface="Arial" pitchFamily="34" charset="0"/>
              </a:rPr>
              <a:t>FTP Upgrade</a:t>
            </a:r>
            <a:r>
              <a:rPr lang="en-US" sz="1000" dirty="0" smtClean="0">
                <a:solidFill>
                  <a:prstClr val="black"/>
                </a:solidFill>
                <a:latin typeface="Arial" pitchFamily="34" charset="0"/>
                <a:cs typeface="Arial" pitchFamily="34" charset="0"/>
              </a:rPr>
              <a:t>:  </a:t>
            </a:r>
          </a:p>
          <a:p>
            <a:pPr latinLnBrk="1"/>
            <a:r>
              <a:rPr lang="en-US" sz="1000" dirty="0">
                <a:solidFill>
                  <a:prstClr val="black"/>
                </a:solidFill>
                <a:latin typeface="Arial" pitchFamily="34" charset="0"/>
                <a:cs typeface="Arial" pitchFamily="34" charset="0"/>
              </a:rPr>
              <a:t> </a:t>
            </a:r>
            <a:r>
              <a:rPr lang="en-US" sz="1000" dirty="0" smtClean="0">
                <a:solidFill>
                  <a:prstClr val="black"/>
                </a:solidFill>
                <a:latin typeface="Arial" pitchFamily="34" charset="0"/>
                <a:cs typeface="Arial" pitchFamily="34" charset="0"/>
              </a:rPr>
              <a:t>           a. Server Address:  FTP </a:t>
            </a:r>
            <a:r>
              <a:rPr lang="en-US" sz="1000" dirty="0">
                <a:solidFill>
                  <a:prstClr val="black"/>
                </a:solidFill>
                <a:latin typeface="Arial" pitchFamily="34" charset="0"/>
                <a:cs typeface="Arial" pitchFamily="34" charset="0"/>
              </a:rPr>
              <a:t>Server IP </a:t>
            </a:r>
            <a:r>
              <a:rPr lang="en-US" sz="1000" dirty="0" smtClean="0">
                <a:solidFill>
                  <a:prstClr val="black"/>
                </a:solidFill>
                <a:latin typeface="Arial" pitchFamily="34" charset="0"/>
                <a:cs typeface="Arial" pitchFamily="34" charset="0"/>
              </a:rPr>
              <a:t>address</a:t>
            </a:r>
          </a:p>
          <a:p>
            <a:pPr latinLnBrk="1"/>
            <a:r>
              <a:rPr lang="en-US" sz="1000" dirty="0" smtClean="0">
                <a:solidFill>
                  <a:prstClr val="black"/>
                </a:solidFill>
                <a:latin typeface="Arial" pitchFamily="34" charset="0"/>
                <a:cs typeface="Arial" pitchFamily="34" charset="0"/>
              </a:rPr>
              <a:t>            b. Port:  Default is 21  </a:t>
            </a:r>
            <a:r>
              <a:rPr lang="en-US" sz="1000" dirty="0">
                <a:solidFill>
                  <a:prstClr val="black"/>
                </a:solidFill>
                <a:latin typeface="Arial" pitchFamily="34" charset="0"/>
                <a:cs typeface="Arial" pitchFamily="34" charset="0"/>
              </a:rPr>
              <a:t>	</a:t>
            </a:r>
          </a:p>
          <a:p>
            <a:pPr latinLnBrk="1"/>
            <a:r>
              <a:rPr lang="en-US" sz="1000" dirty="0" smtClean="0">
                <a:solidFill>
                  <a:prstClr val="black"/>
                </a:solidFill>
                <a:latin typeface="Arial" pitchFamily="34" charset="0"/>
                <a:cs typeface="Arial" pitchFamily="34" charset="0"/>
              </a:rPr>
              <a:t>            c. User ID:  FTP </a:t>
            </a:r>
            <a:r>
              <a:rPr lang="en-US" sz="1000" dirty="0">
                <a:solidFill>
                  <a:prstClr val="black"/>
                </a:solidFill>
                <a:latin typeface="Arial" pitchFamily="34" charset="0"/>
                <a:cs typeface="Arial" pitchFamily="34" charset="0"/>
              </a:rPr>
              <a:t>Server Log in ID</a:t>
            </a:r>
          </a:p>
          <a:p>
            <a:pPr latinLnBrk="1"/>
            <a:r>
              <a:rPr lang="en-US" sz="1000" dirty="0" smtClean="0">
                <a:solidFill>
                  <a:prstClr val="black"/>
                </a:solidFill>
                <a:latin typeface="Arial" pitchFamily="34" charset="0"/>
                <a:cs typeface="Arial" pitchFamily="34" charset="0"/>
              </a:rPr>
              <a:t>            d. Password:  FTP </a:t>
            </a:r>
            <a:r>
              <a:rPr lang="en-US" sz="1000" dirty="0">
                <a:solidFill>
                  <a:prstClr val="black"/>
                </a:solidFill>
                <a:latin typeface="Arial" pitchFamily="34" charset="0"/>
                <a:cs typeface="Arial" pitchFamily="34" charset="0"/>
              </a:rPr>
              <a:t>Server Log in Password</a:t>
            </a:r>
          </a:p>
          <a:p>
            <a:pPr latinLnBrk="1"/>
            <a:r>
              <a:rPr lang="en-US" sz="1000" dirty="0" smtClean="0">
                <a:solidFill>
                  <a:prstClr val="black"/>
                </a:solidFill>
                <a:latin typeface="Arial" pitchFamily="34" charset="0"/>
                <a:cs typeface="Arial" pitchFamily="34" charset="0"/>
              </a:rPr>
              <a:t>            e. Directory:  Upgrade </a:t>
            </a:r>
            <a:r>
              <a:rPr lang="en-US" sz="1000" dirty="0">
                <a:solidFill>
                  <a:prstClr val="black"/>
                </a:solidFill>
                <a:latin typeface="Arial" pitchFamily="34" charset="0"/>
                <a:cs typeface="Arial" pitchFamily="34" charset="0"/>
              </a:rPr>
              <a:t>File Path</a:t>
            </a:r>
          </a:p>
          <a:p>
            <a:pPr latinLnBrk="1"/>
            <a:r>
              <a:rPr lang="en-US" sz="1000" dirty="0" smtClean="0">
                <a:solidFill>
                  <a:prstClr val="black"/>
                </a:solidFill>
                <a:latin typeface="Arial" pitchFamily="34" charset="0"/>
                <a:cs typeface="Arial" pitchFamily="34" charset="0"/>
              </a:rPr>
              <a:t>            f.  Action:  Select Check Upgrade to display the Upgrade </a:t>
            </a:r>
            <a:r>
              <a:rPr lang="en-US" sz="1000" dirty="0">
                <a:solidFill>
                  <a:prstClr val="black"/>
                </a:solidFill>
                <a:latin typeface="Arial" pitchFamily="34" charset="0"/>
                <a:cs typeface="Arial" pitchFamily="34" charset="0"/>
              </a:rPr>
              <a:t>File </a:t>
            </a:r>
            <a:r>
              <a:rPr lang="en-US" sz="1000" dirty="0" smtClean="0">
                <a:solidFill>
                  <a:prstClr val="black"/>
                </a:solidFill>
                <a:latin typeface="Arial" pitchFamily="34" charset="0"/>
                <a:cs typeface="Arial" pitchFamily="34" charset="0"/>
              </a:rPr>
              <a:t>list</a:t>
            </a:r>
            <a:endParaRPr lang="en-US" sz="1000" dirty="0">
              <a:solidFill>
                <a:prstClr val="black"/>
              </a:solidFill>
              <a:latin typeface="Arial" pitchFamily="34" charset="0"/>
              <a:cs typeface="Arial" pitchFamily="34" charset="0"/>
            </a:endParaRPr>
          </a:p>
          <a:p>
            <a:pPr latinLnBrk="1"/>
            <a:r>
              <a:rPr lang="en-US" sz="1000" dirty="0" smtClean="0">
                <a:solidFill>
                  <a:prstClr val="black"/>
                </a:solidFill>
                <a:latin typeface="Arial" pitchFamily="34" charset="0"/>
                <a:cs typeface="Arial" pitchFamily="34" charset="0"/>
              </a:rPr>
              <a:t>            g. Status:  Display </a:t>
            </a:r>
            <a:r>
              <a:rPr lang="en-US" sz="1000" dirty="0">
                <a:solidFill>
                  <a:prstClr val="black"/>
                </a:solidFill>
                <a:latin typeface="Arial" pitchFamily="34" charset="0"/>
                <a:cs typeface="Arial" pitchFamily="34" charset="0"/>
              </a:rPr>
              <a:t>progress of the Upgrade </a:t>
            </a:r>
            <a:endParaRPr lang="en-US" sz="1000" dirty="0" smtClean="0">
              <a:solidFill>
                <a:prstClr val="black"/>
              </a:solidFill>
              <a:latin typeface="Arial" pitchFamily="34" charset="0"/>
              <a:cs typeface="Arial" pitchFamily="34" charset="0"/>
            </a:endParaRPr>
          </a:p>
          <a:p>
            <a:pPr latinLnBrk="1"/>
            <a:r>
              <a:rPr lang="en-US" sz="1000" dirty="0" smtClean="0">
                <a:solidFill>
                  <a:prstClr val="black"/>
                </a:solidFill>
                <a:latin typeface="Arial" pitchFamily="34" charset="0"/>
                <a:cs typeface="Arial" pitchFamily="34" charset="0"/>
              </a:rPr>
              <a:t>            h. If camera detects an upgrade, a dialogue box will appear. Select OK. System will </a:t>
            </a:r>
          </a:p>
          <a:p>
            <a:pPr latinLnBrk="1"/>
            <a:r>
              <a:rPr lang="en-US" sz="1000" dirty="0">
                <a:solidFill>
                  <a:prstClr val="black"/>
                </a:solidFill>
                <a:latin typeface="Arial" pitchFamily="34" charset="0"/>
                <a:cs typeface="Arial" pitchFamily="34" charset="0"/>
              </a:rPr>
              <a:t> </a:t>
            </a:r>
            <a:r>
              <a:rPr lang="en-US" sz="1000" dirty="0" smtClean="0">
                <a:solidFill>
                  <a:prstClr val="black"/>
                </a:solidFill>
                <a:latin typeface="Arial" pitchFamily="34" charset="0"/>
                <a:cs typeface="Arial" pitchFamily="34" charset="0"/>
              </a:rPr>
              <a:t>               automatically reboot. </a:t>
            </a:r>
            <a:r>
              <a:rPr lang="en-US" sz="1200" dirty="0">
                <a:solidFill>
                  <a:prstClr val="black"/>
                </a:solidFill>
                <a:latin typeface="Arial" pitchFamily="34" charset="0"/>
                <a:cs typeface="Arial" pitchFamily="34" charset="0"/>
              </a:rPr>
              <a:t>	</a:t>
            </a:r>
          </a:p>
        </p:txBody>
      </p:sp>
      <p:sp>
        <p:nvSpPr>
          <p:cNvPr id="26" name="TextBox 25"/>
          <p:cNvSpPr txBox="1"/>
          <p:nvPr/>
        </p:nvSpPr>
        <p:spPr>
          <a:xfrm>
            <a:off x="318729" y="1679160"/>
            <a:ext cx="6844071" cy="560036"/>
          </a:xfrm>
          <a:prstGeom prst="rect">
            <a:avLst/>
          </a:prstGeom>
          <a:noFill/>
        </p:spPr>
        <p:txBody>
          <a:bodyPr wrap="square" lIns="188860" tIns="94430" rIns="188860" bIns="94430" rtlCol="0">
            <a:spAutoFit/>
          </a:bodyPr>
          <a:lstStyle/>
          <a:p>
            <a:r>
              <a:rPr lang="en-US" sz="2400" b="1" dirty="0" smtClean="0">
                <a:solidFill>
                  <a:prstClr val="black"/>
                </a:solidFill>
                <a:latin typeface="Microsoft Sans Serif" pitchFamily="34" charset="0"/>
                <a:cs typeface="Microsoft Sans Serif" pitchFamily="34" charset="0"/>
              </a:rPr>
              <a:t>WEBVIEWER* </a:t>
            </a:r>
            <a:endParaRPr lang="en-US" sz="2400" b="1" dirty="0">
              <a:solidFill>
                <a:prstClr val="black"/>
              </a:solidFill>
              <a:latin typeface="Microsoft Sans Serif" pitchFamily="34" charset="0"/>
              <a:cs typeface="Microsoft Sans Serif" pitchFamily="34" charset="0"/>
            </a:endParaRPr>
          </a:p>
        </p:txBody>
      </p:sp>
      <p:sp>
        <p:nvSpPr>
          <p:cNvPr id="28" name="Oval 27"/>
          <p:cNvSpPr/>
          <p:nvPr/>
        </p:nvSpPr>
        <p:spPr>
          <a:xfrm>
            <a:off x="4267200" y="6858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1</a:t>
            </a:r>
            <a:endParaRPr lang="en-US" sz="1200" b="1" dirty="0">
              <a:solidFill>
                <a:prstClr val="white"/>
              </a:solidFill>
              <a:latin typeface="Microsoft Sans Serif" pitchFamily="34" charset="0"/>
              <a:cs typeface="Microsoft Sans Serif" pitchFamily="34" charset="0"/>
            </a:endParaRPr>
          </a:p>
        </p:txBody>
      </p:sp>
      <p:sp>
        <p:nvSpPr>
          <p:cNvPr id="29" name="Oval 28"/>
          <p:cNvSpPr/>
          <p:nvPr/>
        </p:nvSpPr>
        <p:spPr>
          <a:xfrm>
            <a:off x="4419600" y="73152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2</a:t>
            </a:r>
          </a:p>
        </p:txBody>
      </p:sp>
      <p:sp>
        <p:nvSpPr>
          <p:cNvPr id="30" name="Oval 29"/>
          <p:cNvSpPr/>
          <p:nvPr/>
        </p:nvSpPr>
        <p:spPr>
          <a:xfrm>
            <a:off x="4343400" y="7772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3</a:t>
            </a:r>
          </a:p>
        </p:txBody>
      </p:sp>
      <p:cxnSp>
        <p:nvCxnSpPr>
          <p:cNvPr id="31" name="Straight Arrow Connector 30"/>
          <p:cNvCxnSpPr/>
          <p:nvPr/>
        </p:nvCxnSpPr>
        <p:spPr>
          <a:xfrm flipH="1">
            <a:off x="3581400" y="6991350"/>
            <a:ext cx="723902"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3581400" y="7467600"/>
            <a:ext cx="831236"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3505200" y="7924800"/>
            <a:ext cx="831236"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780492" y="9332807"/>
            <a:ext cx="496825" cy="344593"/>
          </a:xfrm>
          <a:prstGeom prst="rect">
            <a:avLst/>
          </a:prstGeom>
        </p:spPr>
        <p:txBody>
          <a:bodyPr wrap="none" lIns="188860" tIns="94430" rIns="188860" bIns="94430">
            <a:spAutoFit/>
          </a:bodyPr>
          <a:lstStyle/>
          <a:p>
            <a:pPr algn="r"/>
            <a:r>
              <a:rPr lang="en-US" sz="1000" b="1" dirty="0" smtClean="0">
                <a:solidFill>
                  <a:prstClr val="black"/>
                </a:solidFill>
                <a:latin typeface="Arial Narrow" pitchFamily="34" charset="0"/>
                <a:cs typeface="Arial" pitchFamily="34" charset="0"/>
              </a:rPr>
              <a:t>38</a:t>
            </a:r>
            <a:endParaRPr lang="en-US" sz="1000" b="1" dirty="0">
              <a:solidFill>
                <a:prstClr val="black"/>
              </a:solidFill>
              <a:latin typeface="Arial Narrow" pitchFamily="34" charset="0"/>
              <a:cs typeface="Arial" pitchFamily="34" charset="0"/>
            </a:endParaRPr>
          </a:p>
        </p:txBody>
      </p:sp>
      <p:sp>
        <p:nvSpPr>
          <p:cNvPr id="21" name="Rectangle 20"/>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prstClr val="white">
                  <a:lumMod val="85000"/>
                </a:prstClr>
              </a:solidFill>
            </a:endParaRPr>
          </a:p>
        </p:txBody>
      </p:sp>
      <p:sp>
        <p:nvSpPr>
          <p:cNvPr id="22" name="Rectangle 21"/>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prstClr val="white">
                  <a:lumMod val="85000"/>
                </a:prstClr>
              </a:solidFill>
            </a:endParaRPr>
          </a:p>
        </p:txBody>
      </p:sp>
      <p:sp>
        <p:nvSpPr>
          <p:cNvPr id="23" name="Rectangle 22"/>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prstClr val="white">
                  <a:lumMod val="85000"/>
                </a:prstClr>
              </a:solidFill>
            </a:endParaRPr>
          </a:p>
        </p:txBody>
      </p:sp>
      <p:pic>
        <p:nvPicPr>
          <p:cNvPr id="24" name="Picture 23" descr="Setup"/>
          <p:cNvPicPr>
            <a:picLocks noChangeAspect="1"/>
          </p:cNvPicPr>
          <p:nvPr/>
        </p:nvPicPr>
        <p:blipFill rotWithShape="1">
          <a:blip r:embed="rId2">
            <a:extLst>
              <a:ext uri="{28A0092B-C50C-407E-A947-70E740481C1C}">
                <a14:useLocalDpi xmlns:a14="http://schemas.microsoft.com/office/drawing/2010/main" val="0"/>
              </a:ext>
            </a:extLst>
          </a:blip>
          <a:srcRect l="6554" t="15113" r="7843" b="9966"/>
          <a:stretch/>
        </p:blipFill>
        <p:spPr>
          <a:xfrm>
            <a:off x="2143980" y="5078522"/>
            <a:ext cx="5206841" cy="4017582"/>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961550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318727" y="2365702"/>
            <a:ext cx="7032094" cy="1780883"/>
          </a:xfrm>
          <a:prstGeom prst="rect">
            <a:avLst/>
          </a:prstGeom>
          <a:noFill/>
        </p:spPr>
        <p:txBody>
          <a:bodyPr wrap="square" lIns="188860" tIns="94430" rIns="188860" bIns="94430" rtlCol="0">
            <a:spAutoFit/>
          </a:bodyPr>
          <a:lstStyle/>
          <a:p>
            <a:pPr>
              <a:spcBef>
                <a:spcPts val="413"/>
              </a:spcBef>
            </a:pPr>
            <a:r>
              <a:rPr lang="en-US" sz="1600" b="1" spc="200" dirty="0" smtClean="0">
                <a:solidFill>
                  <a:prstClr val="black"/>
                </a:solidFill>
                <a:latin typeface="Microsoft Sans Serif" pitchFamily="34" charset="0"/>
                <a:cs typeface="Microsoft Sans Serif" pitchFamily="34" charset="0"/>
              </a:rPr>
              <a:t>Setup </a:t>
            </a:r>
            <a:r>
              <a:rPr lang="en-US" sz="1600" b="1" spc="200" dirty="0">
                <a:solidFill>
                  <a:prstClr val="black"/>
                </a:solidFill>
                <a:latin typeface="Microsoft Sans Serif" pitchFamily="34" charset="0"/>
                <a:cs typeface="Microsoft Sans Serif" pitchFamily="34" charset="0"/>
              </a:rPr>
              <a:t>&gt; System &gt; </a:t>
            </a:r>
            <a:r>
              <a:rPr lang="en-US" sz="1600" b="1" spc="200" dirty="0" smtClean="0">
                <a:solidFill>
                  <a:prstClr val="black"/>
                </a:solidFill>
                <a:latin typeface="Microsoft Sans Serif" pitchFamily="34" charset="0"/>
                <a:cs typeface="Microsoft Sans Serif" pitchFamily="34" charset="0"/>
              </a:rPr>
              <a:t>Upgrade</a:t>
            </a:r>
            <a:endParaRPr lang="en-US" sz="1600" b="1" spc="200" dirty="0">
              <a:solidFill>
                <a:prstClr val="black"/>
              </a:solidFill>
              <a:latin typeface="Microsoft Sans Serif" pitchFamily="34" charset="0"/>
              <a:cs typeface="Microsoft Sans Serif" pitchFamily="34" charset="0"/>
            </a:endParaRPr>
          </a:p>
          <a:p>
            <a:pPr>
              <a:spcBef>
                <a:spcPts val="413"/>
              </a:spcBef>
            </a:pPr>
            <a:endParaRPr lang="en-US" sz="1200" dirty="0" smtClean="0">
              <a:solidFill>
                <a:prstClr val="black"/>
              </a:solidFill>
              <a:latin typeface="Arial" pitchFamily="34" charset="0"/>
              <a:cs typeface="Arial" pitchFamily="34" charset="0"/>
            </a:endParaRPr>
          </a:p>
          <a:p>
            <a:pPr>
              <a:spcBef>
                <a:spcPts val="413"/>
              </a:spcBef>
            </a:pPr>
            <a:r>
              <a:rPr lang="en-US" sz="1000" i="1" dirty="0" smtClean="0">
                <a:solidFill>
                  <a:prstClr val="black"/>
                </a:solidFill>
                <a:latin typeface="Arial" pitchFamily="34" charset="0"/>
                <a:cs typeface="Arial" pitchFamily="34" charset="0"/>
              </a:rPr>
              <a:t>Upgrade the MEGAPIX camera with an upgrade file</a:t>
            </a:r>
            <a:r>
              <a:rPr lang="en-US" sz="1000" dirty="0" smtClean="0">
                <a:solidFill>
                  <a:prstClr val="black"/>
                </a:solidFill>
                <a:latin typeface="Arial" pitchFamily="34" charset="0"/>
                <a:cs typeface="Arial" pitchFamily="34" charset="0"/>
              </a:rPr>
              <a:t>. </a:t>
            </a:r>
          </a:p>
          <a:p>
            <a:pPr>
              <a:spcBef>
                <a:spcPts val="413"/>
              </a:spcBef>
            </a:pPr>
            <a:endParaRPr lang="en-US" sz="1000" dirty="0" smtClean="0">
              <a:solidFill>
                <a:prstClr val="black"/>
              </a:solidFill>
              <a:latin typeface="Arial" pitchFamily="34" charset="0"/>
              <a:cs typeface="Arial" pitchFamily="34" charset="0"/>
            </a:endParaRPr>
          </a:p>
          <a:p>
            <a:pPr marL="342900" indent="-342900">
              <a:spcBef>
                <a:spcPts val="413"/>
              </a:spcBef>
              <a:buFont typeface="+mj-lt"/>
              <a:buAutoNum type="arabicPeriod" startAt="4"/>
            </a:pPr>
            <a:r>
              <a:rPr lang="en-US" sz="1000" b="1" dirty="0" smtClean="0">
                <a:solidFill>
                  <a:prstClr val="black"/>
                </a:solidFill>
                <a:latin typeface="Arial" pitchFamily="34" charset="0"/>
                <a:cs typeface="Arial" pitchFamily="34" charset="0"/>
              </a:rPr>
              <a:t>Factory </a:t>
            </a:r>
            <a:r>
              <a:rPr lang="en-US" sz="1000" b="1" dirty="0" err="1" smtClean="0">
                <a:solidFill>
                  <a:prstClr val="black"/>
                </a:solidFill>
                <a:latin typeface="Arial" pitchFamily="34" charset="0"/>
                <a:cs typeface="Arial" pitchFamily="34" charset="0"/>
              </a:rPr>
              <a:t>Defatult</a:t>
            </a:r>
            <a:r>
              <a:rPr lang="en-US" sz="1000" b="1" dirty="0" smtClean="0">
                <a:solidFill>
                  <a:prstClr val="black"/>
                </a:solidFill>
                <a:latin typeface="Arial" pitchFamily="34" charset="0"/>
                <a:cs typeface="Arial" pitchFamily="34" charset="0"/>
              </a:rPr>
              <a:t>: </a:t>
            </a:r>
            <a:r>
              <a:rPr lang="en-US" sz="1000" dirty="0" smtClean="0">
                <a:solidFill>
                  <a:prstClr val="black"/>
                </a:solidFill>
                <a:latin typeface="Arial" pitchFamily="34" charset="0"/>
                <a:cs typeface="Arial" pitchFamily="34" charset="0"/>
              </a:rPr>
              <a:t>You can reset the camera to its original factory settings. </a:t>
            </a:r>
            <a:br>
              <a:rPr lang="en-US" sz="1000" dirty="0" smtClean="0">
                <a:solidFill>
                  <a:prstClr val="black"/>
                </a:solidFill>
                <a:latin typeface="Arial" pitchFamily="34" charset="0"/>
                <a:cs typeface="Arial" pitchFamily="34" charset="0"/>
              </a:rPr>
            </a:br>
            <a:r>
              <a:rPr lang="en-US" sz="1000" dirty="0" smtClean="0">
                <a:solidFill>
                  <a:prstClr val="black"/>
                </a:solidFill>
                <a:latin typeface="Arial" pitchFamily="34" charset="0"/>
                <a:cs typeface="Arial" pitchFamily="34" charset="0"/>
              </a:rPr>
              <a:t>Selecting the ‘General’ option will reset the camera to factory default on all settings except for the IP and Network configuration. </a:t>
            </a:r>
            <a:br>
              <a:rPr lang="en-US" sz="1000" dirty="0" smtClean="0">
                <a:solidFill>
                  <a:prstClr val="black"/>
                </a:solidFill>
                <a:latin typeface="Arial" pitchFamily="34" charset="0"/>
                <a:cs typeface="Arial" pitchFamily="34" charset="0"/>
              </a:rPr>
            </a:br>
            <a:r>
              <a:rPr lang="en-US" sz="1000" dirty="0" smtClean="0">
                <a:solidFill>
                  <a:prstClr val="black"/>
                </a:solidFill>
                <a:latin typeface="Arial" pitchFamily="34" charset="0"/>
                <a:cs typeface="Arial" pitchFamily="34" charset="0"/>
              </a:rPr>
              <a:t>Selecting the ‘Full’ will reset ALL of the camera’s setting, including the network configurations.</a:t>
            </a:r>
            <a:endParaRPr lang="en-US" sz="1200" dirty="0">
              <a:solidFill>
                <a:prstClr val="black"/>
              </a:solidFill>
              <a:latin typeface="Arial" pitchFamily="34" charset="0"/>
              <a:cs typeface="Arial" pitchFamily="34" charset="0"/>
            </a:endParaRPr>
          </a:p>
        </p:txBody>
      </p:sp>
      <p:sp>
        <p:nvSpPr>
          <p:cNvPr id="26" name="TextBox 25"/>
          <p:cNvSpPr txBox="1"/>
          <p:nvPr/>
        </p:nvSpPr>
        <p:spPr>
          <a:xfrm>
            <a:off x="318729" y="1679160"/>
            <a:ext cx="6844071" cy="560036"/>
          </a:xfrm>
          <a:prstGeom prst="rect">
            <a:avLst/>
          </a:prstGeom>
          <a:noFill/>
        </p:spPr>
        <p:txBody>
          <a:bodyPr wrap="square" lIns="188860" tIns="94430" rIns="188860" bIns="94430" rtlCol="0">
            <a:spAutoFit/>
          </a:bodyPr>
          <a:lstStyle/>
          <a:p>
            <a:r>
              <a:rPr lang="en-US" sz="2400" b="1" dirty="0" smtClean="0">
                <a:solidFill>
                  <a:prstClr val="black"/>
                </a:solidFill>
                <a:latin typeface="Microsoft Sans Serif" pitchFamily="34" charset="0"/>
                <a:cs typeface="Microsoft Sans Serif" pitchFamily="34" charset="0"/>
              </a:rPr>
              <a:t>WEBVIEWER* </a:t>
            </a:r>
            <a:endParaRPr lang="en-US" sz="2400" b="1" dirty="0">
              <a:solidFill>
                <a:prstClr val="black"/>
              </a:solidFill>
              <a:latin typeface="Microsoft Sans Serif" pitchFamily="34" charset="0"/>
              <a:cs typeface="Microsoft Sans Serif" pitchFamily="34" charset="0"/>
            </a:endParaRPr>
          </a:p>
        </p:txBody>
      </p:sp>
      <p:sp>
        <p:nvSpPr>
          <p:cNvPr id="28" name="Oval 27"/>
          <p:cNvSpPr/>
          <p:nvPr/>
        </p:nvSpPr>
        <p:spPr>
          <a:xfrm>
            <a:off x="4267200" y="6858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1</a:t>
            </a:r>
            <a:endParaRPr lang="en-US" sz="1200" b="1" dirty="0">
              <a:solidFill>
                <a:prstClr val="white"/>
              </a:solidFill>
              <a:latin typeface="Microsoft Sans Serif" pitchFamily="34" charset="0"/>
              <a:cs typeface="Microsoft Sans Serif" pitchFamily="34" charset="0"/>
            </a:endParaRPr>
          </a:p>
        </p:txBody>
      </p:sp>
      <p:sp>
        <p:nvSpPr>
          <p:cNvPr id="29" name="Oval 28"/>
          <p:cNvSpPr/>
          <p:nvPr/>
        </p:nvSpPr>
        <p:spPr>
          <a:xfrm>
            <a:off x="4419600" y="73152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2</a:t>
            </a:r>
          </a:p>
        </p:txBody>
      </p:sp>
      <p:sp>
        <p:nvSpPr>
          <p:cNvPr id="30" name="Oval 29"/>
          <p:cNvSpPr/>
          <p:nvPr/>
        </p:nvSpPr>
        <p:spPr>
          <a:xfrm>
            <a:off x="4343400" y="7772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3</a:t>
            </a:r>
          </a:p>
        </p:txBody>
      </p:sp>
      <p:cxnSp>
        <p:nvCxnSpPr>
          <p:cNvPr id="31" name="Straight Arrow Connector 30"/>
          <p:cNvCxnSpPr/>
          <p:nvPr/>
        </p:nvCxnSpPr>
        <p:spPr>
          <a:xfrm flipH="1">
            <a:off x="3581400" y="6991350"/>
            <a:ext cx="723902"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3581400" y="7467600"/>
            <a:ext cx="831236"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3505200" y="7924800"/>
            <a:ext cx="831236"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2" descr="C:\Users\lala\Desktop\DW\Untitled-3.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6" name="Rectangle 15"/>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7" name="Rectangle 16"/>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8" name="Rectangle 17"/>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9" name="Rectangle 18"/>
          <p:cNvSpPr/>
          <p:nvPr/>
        </p:nvSpPr>
        <p:spPr>
          <a:xfrm>
            <a:off x="6437375"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39</a:t>
            </a:r>
            <a:endParaRPr lang="en-US" sz="1000" b="1" dirty="0">
              <a:solidFill>
                <a:prstClr val="black"/>
              </a:solidFill>
              <a:latin typeface="Arial Narrow" pitchFamily="34" charset="0"/>
              <a:cs typeface="Arial" pitchFamily="34" charset="0"/>
            </a:endParaRPr>
          </a:p>
        </p:txBody>
      </p:sp>
      <p:pic>
        <p:nvPicPr>
          <p:cNvPr id="20" name="Picture 19" descr="Setup"/>
          <p:cNvPicPr>
            <a:picLocks noChangeAspect="1"/>
          </p:cNvPicPr>
          <p:nvPr/>
        </p:nvPicPr>
        <p:blipFill rotWithShape="1">
          <a:blip r:embed="rId3">
            <a:extLst>
              <a:ext uri="{28A0092B-C50C-407E-A947-70E740481C1C}">
                <a14:useLocalDpi xmlns:a14="http://schemas.microsoft.com/office/drawing/2010/main" val="0"/>
              </a:ext>
            </a:extLst>
          </a:blip>
          <a:srcRect l="6554" t="15113" r="7843" b="9966"/>
          <a:stretch/>
        </p:blipFill>
        <p:spPr>
          <a:xfrm>
            <a:off x="2143980" y="5078522"/>
            <a:ext cx="5206841" cy="4017582"/>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539636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51" descr="Setup"/>
          <p:cNvPicPr>
            <a:picLocks noChangeAspect="1"/>
          </p:cNvPicPr>
          <p:nvPr/>
        </p:nvPicPr>
        <p:blipFill rotWithShape="1">
          <a:blip r:embed="rId2">
            <a:extLst>
              <a:ext uri="{28A0092B-C50C-407E-A947-70E740481C1C}">
                <a14:useLocalDpi xmlns:a14="http://schemas.microsoft.com/office/drawing/2010/main" val="0"/>
              </a:ext>
            </a:extLst>
          </a:blip>
          <a:srcRect l="6554" t="15113" r="7843" b="28871"/>
          <a:stretch/>
        </p:blipFill>
        <p:spPr>
          <a:xfrm>
            <a:off x="533400" y="4779069"/>
            <a:ext cx="6245352" cy="3602931"/>
          </a:xfrm>
          <a:prstGeom prst="rect">
            <a:avLst/>
          </a:prstGeom>
          <a:ln>
            <a:solidFill>
              <a:schemeClr val="tx1"/>
            </a:solidFill>
          </a:ln>
          <a:effectLst>
            <a:outerShdw blurRad="50800" dist="38100" dir="2700000" algn="tl" rotWithShape="0">
              <a:prstClr val="black">
                <a:alpha val="40000"/>
              </a:prstClr>
            </a:outerShdw>
          </a:effectLst>
        </p:spPr>
      </p:pic>
      <p:sp>
        <p:nvSpPr>
          <p:cNvPr id="35" name="TextBox 34"/>
          <p:cNvSpPr txBox="1"/>
          <p:nvPr/>
        </p:nvSpPr>
        <p:spPr>
          <a:xfrm>
            <a:off x="318727" y="2365702"/>
            <a:ext cx="7032094" cy="2057882"/>
          </a:xfrm>
          <a:prstGeom prst="rect">
            <a:avLst/>
          </a:prstGeom>
          <a:noFill/>
        </p:spPr>
        <p:txBody>
          <a:bodyPr wrap="square" lIns="188860" tIns="94430" rIns="188860" bIns="94430" rtlCol="0">
            <a:spAutoFit/>
          </a:bodyPr>
          <a:lstStyle/>
          <a:p>
            <a:pPr>
              <a:spcBef>
                <a:spcPts val="413"/>
              </a:spcBef>
            </a:pPr>
            <a:r>
              <a:rPr lang="en-US" sz="1600" b="1" spc="200" dirty="0" smtClean="0">
                <a:solidFill>
                  <a:prstClr val="black"/>
                </a:solidFill>
                <a:latin typeface="Microsoft Sans Serif" pitchFamily="34" charset="0"/>
                <a:cs typeface="Microsoft Sans Serif" pitchFamily="34" charset="0"/>
              </a:rPr>
              <a:t>Setup </a:t>
            </a:r>
            <a:r>
              <a:rPr lang="en-US" sz="1600" b="1" spc="200" dirty="0">
                <a:solidFill>
                  <a:prstClr val="black"/>
                </a:solidFill>
                <a:latin typeface="Microsoft Sans Serif" pitchFamily="34" charset="0"/>
                <a:cs typeface="Microsoft Sans Serif" pitchFamily="34" charset="0"/>
              </a:rPr>
              <a:t>&gt; System &gt; Date &amp; </a:t>
            </a:r>
            <a:r>
              <a:rPr lang="en-US" sz="1600" b="1" spc="200" dirty="0" smtClean="0">
                <a:solidFill>
                  <a:prstClr val="black"/>
                </a:solidFill>
                <a:latin typeface="Microsoft Sans Serif" pitchFamily="34" charset="0"/>
                <a:cs typeface="Microsoft Sans Serif" pitchFamily="34" charset="0"/>
              </a:rPr>
              <a:t>Time</a:t>
            </a:r>
            <a:endParaRPr lang="en-US" sz="1600" b="1" spc="200" dirty="0">
              <a:solidFill>
                <a:prstClr val="black"/>
              </a:solidFill>
              <a:latin typeface="Microsoft Sans Serif" pitchFamily="34" charset="0"/>
              <a:cs typeface="Microsoft Sans Serif" pitchFamily="34" charset="0"/>
            </a:endParaRPr>
          </a:p>
          <a:p>
            <a:pPr>
              <a:spcBef>
                <a:spcPts val="413"/>
              </a:spcBef>
            </a:pPr>
            <a:endParaRPr lang="en-US" sz="1200" dirty="0" smtClean="0">
              <a:solidFill>
                <a:prstClr val="black"/>
              </a:solidFill>
              <a:latin typeface="Arial" pitchFamily="34" charset="0"/>
              <a:cs typeface="Arial" pitchFamily="34" charset="0"/>
            </a:endParaRPr>
          </a:p>
          <a:p>
            <a:pPr>
              <a:spcBef>
                <a:spcPts val="413"/>
              </a:spcBef>
            </a:pPr>
            <a:r>
              <a:rPr lang="en-US" sz="1000" i="1" dirty="0" smtClean="0">
                <a:solidFill>
                  <a:prstClr val="black"/>
                </a:solidFill>
                <a:latin typeface="Arial" pitchFamily="34" charset="0"/>
                <a:cs typeface="Arial" pitchFamily="34" charset="0"/>
              </a:rPr>
              <a:t>Set date and time information. </a:t>
            </a:r>
          </a:p>
          <a:p>
            <a:pPr>
              <a:spcBef>
                <a:spcPts val="413"/>
              </a:spcBef>
            </a:pPr>
            <a:endParaRPr lang="en-US" sz="1000" dirty="0" smtClean="0">
              <a:solidFill>
                <a:prstClr val="black"/>
              </a:solidFill>
              <a:latin typeface="Arial" pitchFamily="34" charset="0"/>
              <a:cs typeface="Arial" pitchFamily="34" charset="0"/>
            </a:endParaRP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Insert the Date and Time. Select the type of Format for your time. </a:t>
            </a:r>
          </a:p>
          <a:p>
            <a:pPr marL="342900" indent="-342900">
              <a:spcBef>
                <a:spcPts val="413"/>
              </a:spcBef>
              <a:buFontTx/>
              <a:buAutoNum type="arabicPeriod"/>
            </a:pPr>
            <a:r>
              <a:rPr lang="en-US" sz="1000" dirty="0">
                <a:solidFill>
                  <a:prstClr val="black"/>
                </a:solidFill>
                <a:latin typeface="Arial" pitchFamily="34" charset="0"/>
                <a:cs typeface="Arial" pitchFamily="34" charset="0"/>
              </a:rPr>
              <a:t>To synchronize with the NTP Server, select the option and type the NTP Server Address. </a:t>
            </a:r>
            <a:br>
              <a:rPr lang="en-US" sz="1000" dirty="0">
                <a:solidFill>
                  <a:prstClr val="black"/>
                </a:solidFill>
                <a:latin typeface="Arial" pitchFamily="34" charset="0"/>
                <a:cs typeface="Arial" pitchFamily="34" charset="0"/>
              </a:rPr>
            </a:br>
            <a:r>
              <a:rPr lang="en-US" sz="1000" dirty="0">
                <a:solidFill>
                  <a:prstClr val="black"/>
                </a:solidFill>
                <a:latin typeface="Arial" pitchFamily="34" charset="0"/>
                <a:cs typeface="Arial" pitchFamily="34" charset="0"/>
              </a:rPr>
              <a:t>Example: pool.ntp.org.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Select your Time Zone.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Select Apply to save changes. </a:t>
            </a:r>
          </a:p>
        </p:txBody>
      </p:sp>
      <p:sp>
        <p:nvSpPr>
          <p:cNvPr id="36" name="TextBox 35"/>
          <p:cNvSpPr txBox="1"/>
          <p:nvPr/>
        </p:nvSpPr>
        <p:spPr>
          <a:xfrm>
            <a:off x="318729" y="1679160"/>
            <a:ext cx="6844071" cy="560036"/>
          </a:xfrm>
          <a:prstGeom prst="rect">
            <a:avLst/>
          </a:prstGeom>
          <a:noFill/>
        </p:spPr>
        <p:txBody>
          <a:bodyPr wrap="square" lIns="188860" tIns="94430" rIns="188860" bIns="94430" rtlCol="0">
            <a:spAutoFit/>
          </a:bodyPr>
          <a:lstStyle/>
          <a:p>
            <a:r>
              <a:rPr lang="en-US" sz="2400" b="1" dirty="0" smtClean="0">
                <a:solidFill>
                  <a:prstClr val="black"/>
                </a:solidFill>
                <a:latin typeface="Microsoft Sans Serif" pitchFamily="34" charset="0"/>
                <a:cs typeface="Microsoft Sans Serif" pitchFamily="34" charset="0"/>
              </a:rPr>
              <a:t>WEBVIEWER* </a:t>
            </a:r>
            <a:endParaRPr lang="en-US" sz="2400" b="1" dirty="0">
              <a:solidFill>
                <a:prstClr val="black"/>
              </a:solidFill>
              <a:latin typeface="Microsoft Sans Serif" pitchFamily="34" charset="0"/>
              <a:cs typeface="Microsoft Sans Serif" pitchFamily="34" charset="0"/>
            </a:endParaRPr>
          </a:p>
        </p:txBody>
      </p:sp>
      <p:sp>
        <p:nvSpPr>
          <p:cNvPr id="38" name="Oval 37"/>
          <p:cNvSpPr/>
          <p:nvPr/>
        </p:nvSpPr>
        <p:spPr>
          <a:xfrm>
            <a:off x="6400800" y="6629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2</a:t>
            </a:r>
            <a:endParaRPr lang="en-US" sz="1200" b="1" dirty="0">
              <a:solidFill>
                <a:prstClr val="white"/>
              </a:solidFill>
              <a:latin typeface="Microsoft Sans Serif" pitchFamily="34" charset="0"/>
              <a:cs typeface="Microsoft Sans Serif" pitchFamily="34" charset="0"/>
            </a:endParaRPr>
          </a:p>
        </p:txBody>
      </p:sp>
      <p:sp>
        <p:nvSpPr>
          <p:cNvPr id="44" name="Oval 43"/>
          <p:cNvSpPr/>
          <p:nvPr/>
        </p:nvSpPr>
        <p:spPr>
          <a:xfrm>
            <a:off x="6816418" y="73152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3</a:t>
            </a:r>
            <a:endParaRPr lang="en-US" sz="1200" b="1" dirty="0">
              <a:solidFill>
                <a:prstClr val="white"/>
              </a:solidFill>
              <a:latin typeface="Microsoft Sans Serif" pitchFamily="34" charset="0"/>
              <a:cs typeface="Microsoft Sans Serif" pitchFamily="34" charset="0"/>
            </a:endParaRPr>
          </a:p>
        </p:txBody>
      </p:sp>
      <p:sp>
        <p:nvSpPr>
          <p:cNvPr id="45" name="Oval 44"/>
          <p:cNvSpPr/>
          <p:nvPr/>
        </p:nvSpPr>
        <p:spPr>
          <a:xfrm>
            <a:off x="5791200" y="5715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1</a:t>
            </a:r>
            <a:endParaRPr lang="en-US" sz="1200" b="1" dirty="0">
              <a:solidFill>
                <a:prstClr val="white"/>
              </a:solidFill>
              <a:latin typeface="Microsoft Sans Serif" pitchFamily="34" charset="0"/>
              <a:cs typeface="Microsoft Sans Serif" pitchFamily="34" charset="0"/>
            </a:endParaRPr>
          </a:p>
        </p:txBody>
      </p:sp>
      <p:cxnSp>
        <p:nvCxnSpPr>
          <p:cNvPr id="46" name="Straight Arrow Connector 45"/>
          <p:cNvCxnSpPr/>
          <p:nvPr/>
        </p:nvCxnSpPr>
        <p:spPr>
          <a:xfrm flipH="1">
            <a:off x="4953000" y="5819775"/>
            <a:ext cx="831236"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45" idx="2"/>
          </p:cNvCxnSpPr>
          <p:nvPr/>
        </p:nvCxnSpPr>
        <p:spPr>
          <a:xfrm flipH="1">
            <a:off x="4849146" y="5829300"/>
            <a:ext cx="942054" cy="34290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5604182" y="6743700"/>
            <a:ext cx="831236"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5978218" y="7467600"/>
            <a:ext cx="831236"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45" idx="2"/>
          </p:cNvCxnSpPr>
          <p:nvPr/>
        </p:nvCxnSpPr>
        <p:spPr>
          <a:xfrm flipH="1">
            <a:off x="4943475" y="5829300"/>
            <a:ext cx="847725" cy="142875"/>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3606174" y="8001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4</a:t>
            </a:r>
            <a:endParaRPr lang="en-US" sz="1200" b="1" dirty="0">
              <a:solidFill>
                <a:prstClr val="white"/>
              </a:solidFill>
              <a:latin typeface="Microsoft Sans Serif" pitchFamily="34" charset="0"/>
              <a:cs typeface="Microsoft Sans Serif" pitchFamily="34" charset="0"/>
            </a:endParaRPr>
          </a:p>
        </p:txBody>
      </p:sp>
      <p:sp>
        <p:nvSpPr>
          <p:cNvPr id="19" name="Rectangle 18"/>
          <p:cNvSpPr/>
          <p:nvPr/>
        </p:nvSpPr>
        <p:spPr>
          <a:xfrm>
            <a:off x="780492"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40</a:t>
            </a:r>
            <a:endParaRPr lang="en-US" sz="1000" b="1" dirty="0">
              <a:solidFill>
                <a:prstClr val="black"/>
              </a:solidFill>
              <a:latin typeface="Arial Narrow" pitchFamily="34" charset="0"/>
              <a:cs typeface="Arial" pitchFamily="34" charset="0"/>
            </a:endParaRPr>
          </a:p>
        </p:txBody>
      </p:sp>
      <p:sp>
        <p:nvSpPr>
          <p:cNvPr id="20" name="Rectangle 19"/>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1" name="Rectangle 20"/>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2" name="Rectangle 21"/>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Tree>
    <p:extLst>
      <p:ext uri="{BB962C8B-B14F-4D97-AF65-F5344CB8AC3E}">
        <p14:creationId xmlns:p14="http://schemas.microsoft.com/office/powerpoint/2010/main" val="20197077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C:\Users\lala\Desktop\DW\Untitled-3.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5" name="Rectangle 14"/>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6" name="Rectangle 15"/>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7" name="Rectangle 16"/>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8" name="Rectangle 17"/>
          <p:cNvSpPr/>
          <p:nvPr/>
        </p:nvSpPr>
        <p:spPr>
          <a:xfrm>
            <a:off x="6437375"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41</a:t>
            </a:r>
            <a:endParaRPr lang="en-US" sz="1000" b="1" dirty="0">
              <a:solidFill>
                <a:prstClr val="black"/>
              </a:solidFill>
              <a:latin typeface="Arial Narrow" pitchFamily="34" charset="0"/>
              <a:cs typeface="Arial" pitchFamily="34" charset="0"/>
            </a:endParaRPr>
          </a:p>
        </p:txBody>
      </p:sp>
      <p:pic>
        <p:nvPicPr>
          <p:cNvPr id="20" name="Picture 19" descr="Setup"/>
          <p:cNvPicPr>
            <a:picLocks noChangeAspect="1"/>
          </p:cNvPicPr>
          <p:nvPr/>
        </p:nvPicPr>
        <p:blipFill rotWithShape="1">
          <a:blip r:embed="rId3">
            <a:extLst>
              <a:ext uri="{28A0092B-C50C-407E-A947-70E740481C1C}">
                <a14:useLocalDpi xmlns:a14="http://schemas.microsoft.com/office/drawing/2010/main" val="0"/>
              </a:ext>
            </a:extLst>
          </a:blip>
          <a:srcRect l="5883" t="15304" r="7843" b="32207"/>
          <a:stretch/>
        </p:blipFill>
        <p:spPr>
          <a:xfrm>
            <a:off x="533400" y="4785360"/>
            <a:ext cx="6705600" cy="3596640"/>
          </a:xfrm>
          <a:prstGeom prst="rect">
            <a:avLst/>
          </a:prstGeom>
          <a:ln>
            <a:solidFill>
              <a:schemeClr val="tx1"/>
            </a:solidFill>
          </a:ln>
          <a:effectLst>
            <a:outerShdw blurRad="50800" dist="38100" dir="2700000" algn="tl" rotWithShape="0">
              <a:prstClr val="black">
                <a:alpha val="40000"/>
              </a:prstClr>
            </a:outerShdw>
          </a:effectLst>
        </p:spPr>
      </p:pic>
      <p:sp>
        <p:nvSpPr>
          <p:cNvPr id="21" name="TextBox 20"/>
          <p:cNvSpPr txBox="1"/>
          <p:nvPr/>
        </p:nvSpPr>
        <p:spPr>
          <a:xfrm>
            <a:off x="318727" y="2365702"/>
            <a:ext cx="7032094" cy="2283585"/>
          </a:xfrm>
          <a:prstGeom prst="rect">
            <a:avLst/>
          </a:prstGeom>
          <a:noFill/>
        </p:spPr>
        <p:txBody>
          <a:bodyPr wrap="square" lIns="188860" tIns="94430" rIns="188860" bIns="94430" rtlCol="0">
            <a:spAutoFit/>
          </a:bodyPr>
          <a:lstStyle/>
          <a:p>
            <a:pPr>
              <a:spcBef>
                <a:spcPts val="413"/>
              </a:spcBef>
            </a:pPr>
            <a:r>
              <a:rPr lang="en-US" sz="1600" b="1" spc="200" dirty="0" smtClean="0">
                <a:solidFill>
                  <a:prstClr val="black"/>
                </a:solidFill>
                <a:latin typeface="Microsoft Sans Serif" pitchFamily="34" charset="0"/>
                <a:cs typeface="Microsoft Sans Serif" pitchFamily="34" charset="0"/>
              </a:rPr>
              <a:t>Setup </a:t>
            </a:r>
            <a:r>
              <a:rPr lang="en-US" sz="1600" b="1" spc="200" dirty="0">
                <a:solidFill>
                  <a:prstClr val="black"/>
                </a:solidFill>
                <a:latin typeface="Microsoft Sans Serif" pitchFamily="34" charset="0"/>
                <a:cs typeface="Microsoft Sans Serif" pitchFamily="34" charset="0"/>
              </a:rPr>
              <a:t>&gt; System &gt; E-mail Notification</a:t>
            </a:r>
          </a:p>
          <a:p>
            <a:pPr>
              <a:spcBef>
                <a:spcPts val="413"/>
              </a:spcBef>
            </a:pPr>
            <a:endParaRPr lang="en-US" sz="1000" dirty="0" smtClean="0">
              <a:solidFill>
                <a:prstClr val="black"/>
              </a:solidFill>
              <a:latin typeface="Arial" pitchFamily="34" charset="0"/>
              <a:cs typeface="Arial" pitchFamily="34" charset="0"/>
            </a:endParaRPr>
          </a:p>
          <a:p>
            <a:pPr>
              <a:spcBef>
                <a:spcPts val="413"/>
              </a:spcBef>
            </a:pPr>
            <a:r>
              <a:rPr lang="en-US" sz="1000" i="1" dirty="0" smtClean="0">
                <a:solidFill>
                  <a:prstClr val="black"/>
                </a:solidFill>
                <a:latin typeface="Arial" pitchFamily="34" charset="0"/>
                <a:cs typeface="Arial" pitchFamily="34" charset="0"/>
              </a:rPr>
              <a:t>Send an e-mail notification when an event is triggered. </a:t>
            </a:r>
          </a:p>
          <a:p>
            <a:pPr>
              <a:spcBef>
                <a:spcPts val="413"/>
              </a:spcBef>
            </a:pPr>
            <a:endParaRPr lang="en-US" sz="1000" dirty="0" smtClean="0">
              <a:solidFill>
                <a:prstClr val="black"/>
              </a:solidFill>
              <a:latin typeface="Arial" pitchFamily="34" charset="0"/>
              <a:cs typeface="Arial" pitchFamily="34" charset="0"/>
            </a:endParaRP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Select Use Event Mail option. Select Event Type.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Enter SMTP Server information. Example: smtp.gmail.com.</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Enter Username and Password.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Enter Sender E-mail.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Add the E-mail(s) you wish to send the notifications to.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Select Apply to save changes. </a:t>
            </a:r>
          </a:p>
        </p:txBody>
      </p:sp>
      <p:sp>
        <p:nvSpPr>
          <p:cNvPr id="22" name="TextBox 21"/>
          <p:cNvSpPr txBox="1"/>
          <p:nvPr/>
        </p:nvSpPr>
        <p:spPr>
          <a:xfrm>
            <a:off x="318729" y="1679160"/>
            <a:ext cx="6844071" cy="560036"/>
          </a:xfrm>
          <a:prstGeom prst="rect">
            <a:avLst/>
          </a:prstGeom>
          <a:noFill/>
        </p:spPr>
        <p:txBody>
          <a:bodyPr wrap="square" lIns="188860" tIns="94430" rIns="188860" bIns="94430" rtlCol="0">
            <a:spAutoFit/>
          </a:bodyPr>
          <a:lstStyle/>
          <a:p>
            <a:r>
              <a:rPr lang="en-US" sz="2400" b="1" dirty="0" smtClean="0">
                <a:solidFill>
                  <a:prstClr val="black"/>
                </a:solidFill>
                <a:latin typeface="Microsoft Sans Serif" pitchFamily="34" charset="0"/>
                <a:cs typeface="Microsoft Sans Serif" pitchFamily="34" charset="0"/>
              </a:rPr>
              <a:t>WEBVIEWER* </a:t>
            </a:r>
            <a:endParaRPr lang="en-US" sz="2400" b="1" dirty="0">
              <a:solidFill>
                <a:prstClr val="black"/>
              </a:solidFill>
              <a:latin typeface="Microsoft Sans Serif" pitchFamily="34" charset="0"/>
              <a:cs typeface="Microsoft Sans Serif" pitchFamily="34" charset="0"/>
            </a:endParaRPr>
          </a:p>
        </p:txBody>
      </p:sp>
      <p:sp>
        <p:nvSpPr>
          <p:cNvPr id="23" name="Rounded Rectangle 22"/>
          <p:cNvSpPr/>
          <p:nvPr/>
        </p:nvSpPr>
        <p:spPr>
          <a:xfrm>
            <a:off x="457200" y="8650393"/>
            <a:ext cx="6857248" cy="493607"/>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000" b="1" dirty="0" smtClean="0">
                <a:solidFill>
                  <a:prstClr val="white"/>
                </a:solidFill>
                <a:latin typeface="Microsoft Sans Serif" pitchFamily="34" charset="0"/>
                <a:cs typeface="Microsoft Sans Serif" pitchFamily="34" charset="0"/>
              </a:rPr>
              <a:t>*Email Notifications do not support TSL/SSL option. Notifications are TEXT only. </a:t>
            </a:r>
            <a:endParaRPr lang="en-US" sz="1000" b="1" dirty="0">
              <a:solidFill>
                <a:prstClr val="white"/>
              </a:solidFill>
              <a:latin typeface="Microsoft Sans Serif" pitchFamily="34" charset="0"/>
              <a:cs typeface="Microsoft Sans Serif" pitchFamily="34" charset="0"/>
            </a:endParaRPr>
          </a:p>
        </p:txBody>
      </p:sp>
      <p:sp>
        <p:nvSpPr>
          <p:cNvPr id="24" name="Oval 23"/>
          <p:cNvSpPr/>
          <p:nvPr/>
        </p:nvSpPr>
        <p:spPr>
          <a:xfrm>
            <a:off x="4381500" y="55626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1</a:t>
            </a:r>
            <a:endParaRPr lang="en-US" sz="1200" b="1" dirty="0">
              <a:solidFill>
                <a:prstClr val="white"/>
              </a:solidFill>
              <a:latin typeface="Microsoft Sans Serif" pitchFamily="34" charset="0"/>
              <a:cs typeface="Microsoft Sans Serif" pitchFamily="34" charset="0"/>
            </a:endParaRPr>
          </a:p>
        </p:txBody>
      </p:sp>
      <p:sp>
        <p:nvSpPr>
          <p:cNvPr id="25" name="Oval 24"/>
          <p:cNvSpPr/>
          <p:nvPr/>
        </p:nvSpPr>
        <p:spPr>
          <a:xfrm>
            <a:off x="6477000" y="57912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2</a:t>
            </a:r>
            <a:endParaRPr lang="en-US" sz="1200" b="1" dirty="0">
              <a:solidFill>
                <a:prstClr val="white"/>
              </a:solidFill>
              <a:latin typeface="Microsoft Sans Serif" pitchFamily="34" charset="0"/>
              <a:cs typeface="Microsoft Sans Serif" pitchFamily="34" charset="0"/>
            </a:endParaRPr>
          </a:p>
        </p:txBody>
      </p:sp>
      <p:sp>
        <p:nvSpPr>
          <p:cNvPr id="26" name="Oval 25"/>
          <p:cNvSpPr/>
          <p:nvPr/>
        </p:nvSpPr>
        <p:spPr>
          <a:xfrm>
            <a:off x="5181600" y="6096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3</a:t>
            </a:r>
            <a:endParaRPr lang="en-US" sz="1200" b="1" dirty="0">
              <a:solidFill>
                <a:prstClr val="white"/>
              </a:solidFill>
              <a:latin typeface="Microsoft Sans Serif" pitchFamily="34" charset="0"/>
              <a:cs typeface="Microsoft Sans Serif" pitchFamily="34" charset="0"/>
            </a:endParaRPr>
          </a:p>
        </p:txBody>
      </p:sp>
      <p:sp>
        <p:nvSpPr>
          <p:cNvPr id="27" name="Oval 26"/>
          <p:cNvSpPr/>
          <p:nvPr/>
        </p:nvSpPr>
        <p:spPr>
          <a:xfrm>
            <a:off x="6477000" y="6477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4</a:t>
            </a:r>
          </a:p>
        </p:txBody>
      </p:sp>
      <p:sp>
        <p:nvSpPr>
          <p:cNvPr id="28" name="Oval 27"/>
          <p:cNvSpPr/>
          <p:nvPr/>
        </p:nvSpPr>
        <p:spPr>
          <a:xfrm>
            <a:off x="3352800" y="6629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5</a:t>
            </a:r>
            <a:endParaRPr lang="en-US" sz="1200" b="1" dirty="0">
              <a:solidFill>
                <a:prstClr val="white"/>
              </a:solidFill>
              <a:latin typeface="Microsoft Sans Serif" pitchFamily="34" charset="0"/>
              <a:cs typeface="Microsoft Sans Serif" pitchFamily="34" charset="0"/>
            </a:endParaRPr>
          </a:p>
        </p:txBody>
      </p:sp>
      <p:sp>
        <p:nvSpPr>
          <p:cNvPr id="29" name="Oval 28"/>
          <p:cNvSpPr/>
          <p:nvPr/>
        </p:nvSpPr>
        <p:spPr>
          <a:xfrm>
            <a:off x="3352800" y="7239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6</a:t>
            </a:r>
            <a:endParaRPr lang="en-US" sz="1200" b="1" dirty="0">
              <a:solidFill>
                <a:prstClr val="white"/>
              </a:solidFill>
              <a:latin typeface="Microsoft Sans Serif" pitchFamily="34" charset="0"/>
              <a:cs typeface="Microsoft Sans Serif" pitchFamily="34" charset="0"/>
            </a:endParaRPr>
          </a:p>
        </p:txBody>
      </p:sp>
      <p:cxnSp>
        <p:nvCxnSpPr>
          <p:cNvPr id="30" name="Straight Arrow Connector 29"/>
          <p:cNvCxnSpPr/>
          <p:nvPr/>
        </p:nvCxnSpPr>
        <p:spPr>
          <a:xfrm flipH="1">
            <a:off x="5721964" y="5943600"/>
            <a:ext cx="831236"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26" idx="2"/>
          </p:cNvCxnSpPr>
          <p:nvPr/>
        </p:nvCxnSpPr>
        <p:spPr>
          <a:xfrm flipH="1" flipV="1">
            <a:off x="4384982" y="6096000"/>
            <a:ext cx="796618" cy="11430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6" idx="2"/>
          </p:cNvCxnSpPr>
          <p:nvPr/>
        </p:nvCxnSpPr>
        <p:spPr>
          <a:xfrm flipH="1">
            <a:off x="4426564" y="6210300"/>
            <a:ext cx="755036" cy="11430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a:off x="5657850" y="6581775"/>
            <a:ext cx="831236"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29" idx="6"/>
          </p:cNvCxnSpPr>
          <p:nvPr/>
        </p:nvCxnSpPr>
        <p:spPr>
          <a:xfrm>
            <a:off x="3581400" y="7353300"/>
            <a:ext cx="508307"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3543300" y="5638800"/>
            <a:ext cx="831236"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3200400" y="5715000"/>
            <a:ext cx="1181100" cy="7620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3581400" y="6781800"/>
            <a:ext cx="510549" cy="1"/>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027952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80492"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42</a:t>
            </a:r>
            <a:endParaRPr lang="en-US" sz="1000" b="1" dirty="0">
              <a:solidFill>
                <a:prstClr val="black"/>
              </a:solidFill>
              <a:latin typeface="Arial Narrow" pitchFamily="34" charset="0"/>
              <a:cs typeface="Arial" pitchFamily="34" charset="0"/>
            </a:endParaRPr>
          </a:p>
        </p:txBody>
      </p:sp>
      <p:sp>
        <p:nvSpPr>
          <p:cNvPr id="11" name="Rectangle 10"/>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8" name="Rectangle 17"/>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0" name="Rectangle 19"/>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1" name="TextBox 20"/>
          <p:cNvSpPr txBox="1"/>
          <p:nvPr/>
        </p:nvSpPr>
        <p:spPr>
          <a:xfrm>
            <a:off x="318727" y="2365702"/>
            <a:ext cx="7032094" cy="2929916"/>
          </a:xfrm>
          <a:prstGeom prst="rect">
            <a:avLst/>
          </a:prstGeom>
          <a:noFill/>
        </p:spPr>
        <p:txBody>
          <a:bodyPr wrap="square" lIns="188860" tIns="94430" rIns="188860" bIns="94430" rtlCol="0">
            <a:spAutoFit/>
          </a:bodyPr>
          <a:lstStyle/>
          <a:p>
            <a:pPr>
              <a:spcBef>
                <a:spcPts val="413"/>
              </a:spcBef>
            </a:pPr>
            <a:r>
              <a:rPr lang="en-US" sz="1600" b="1" spc="200" dirty="0" smtClean="0">
                <a:solidFill>
                  <a:prstClr val="black"/>
                </a:solidFill>
                <a:latin typeface="Microsoft Sans Serif" pitchFamily="34" charset="0"/>
                <a:cs typeface="Microsoft Sans Serif" pitchFamily="34" charset="0"/>
              </a:rPr>
              <a:t>Setup </a:t>
            </a:r>
            <a:r>
              <a:rPr lang="en-US" sz="1600" b="1" spc="200" dirty="0">
                <a:solidFill>
                  <a:prstClr val="black"/>
                </a:solidFill>
                <a:latin typeface="Microsoft Sans Serif" pitchFamily="34" charset="0"/>
                <a:cs typeface="Microsoft Sans Serif" pitchFamily="34" charset="0"/>
              </a:rPr>
              <a:t>&gt; System &gt; User Access Control</a:t>
            </a:r>
          </a:p>
          <a:p>
            <a:pPr>
              <a:spcBef>
                <a:spcPts val="413"/>
              </a:spcBef>
            </a:pPr>
            <a:endParaRPr lang="en-US" sz="1200" i="1" dirty="0" smtClean="0">
              <a:solidFill>
                <a:prstClr val="black"/>
              </a:solidFill>
              <a:latin typeface="Arial" pitchFamily="34" charset="0"/>
              <a:cs typeface="Arial" pitchFamily="34" charset="0"/>
            </a:endParaRPr>
          </a:p>
          <a:p>
            <a:pPr>
              <a:spcBef>
                <a:spcPts val="413"/>
              </a:spcBef>
            </a:pPr>
            <a:r>
              <a:rPr lang="en-US" sz="1000" i="1" dirty="0" smtClean="0">
                <a:solidFill>
                  <a:prstClr val="black"/>
                </a:solidFill>
                <a:latin typeface="Arial" pitchFamily="34" charset="0"/>
                <a:cs typeface="Arial" pitchFamily="34" charset="0"/>
              </a:rPr>
              <a:t>To add a new user: </a:t>
            </a:r>
          </a:p>
          <a:p>
            <a:pPr>
              <a:spcBef>
                <a:spcPts val="413"/>
              </a:spcBef>
            </a:pPr>
            <a:endParaRPr lang="en-US" sz="500" i="1" dirty="0" smtClean="0">
              <a:solidFill>
                <a:prstClr val="black"/>
              </a:solidFill>
              <a:latin typeface="Arial" pitchFamily="34" charset="0"/>
              <a:cs typeface="Arial" pitchFamily="34" charset="0"/>
            </a:endParaRPr>
          </a:p>
          <a:p>
            <a:pPr marL="228600" indent="-228600">
              <a:spcBef>
                <a:spcPts val="413"/>
              </a:spcBef>
              <a:buFontTx/>
              <a:buAutoNum type="arabicPeriod"/>
            </a:pPr>
            <a:r>
              <a:rPr lang="en-US" sz="1000" dirty="0" smtClean="0">
                <a:solidFill>
                  <a:prstClr val="black"/>
                </a:solidFill>
                <a:latin typeface="Arial" pitchFamily="34" charset="0"/>
                <a:cs typeface="Arial" pitchFamily="34" charset="0"/>
              </a:rPr>
              <a:t>Enter Username and Password. </a:t>
            </a:r>
          </a:p>
          <a:p>
            <a:pPr marL="228600" indent="-228600">
              <a:spcBef>
                <a:spcPts val="413"/>
              </a:spcBef>
              <a:buFontTx/>
              <a:buAutoNum type="arabicPeriod"/>
            </a:pPr>
            <a:r>
              <a:rPr lang="en-US" sz="1000" dirty="0" smtClean="0">
                <a:solidFill>
                  <a:prstClr val="black"/>
                </a:solidFill>
                <a:latin typeface="Arial" pitchFamily="34" charset="0"/>
                <a:cs typeface="Arial" pitchFamily="34" charset="0"/>
              </a:rPr>
              <a:t>Select a Permission type. </a:t>
            </a:r>
          </a:p>
          <a:p>
            <a:pPr marL="852257" lvl="1" indent="-342900">
              <a:spcBef>
                <a:spcPts val="413"/>
              </a:spcBef>
              <a:buFont typeface="+mj-lt"/>
              <a:buAutoNum type="alphaLcParenR"/>
            </a:pPr>
            <a:r>
              <a:rPr lang="en-US" sz="1000" dirty="0" smtClean="0">
                <a:solidFill>
                  <a:prstClr val="black"/>
                </a:solidFill>
                <a:latin typeface="Arial" pitchFamily="34" charset="0"/>
                <a:cs typeface="Arial" pitchFamily="34" charset="0"/>
              </a:rPr>
              <a:t>Super:  Administrator</a:t>
            </a:r>
          </a:p>
          <a:p>
            <a:pPr marL="852257" lvl="1" indent="-342900">
              <a:spcBef>
                <a:spcPts val="413"/>
              </a:spcBef>
              <a:buFont typeface="+mj-lt"/>
              <a:buAutoNum type="alphaLcParenR"/>
            </a:pPr>
            <a:r>
              <a:rPr lang="en-US" sz="1000" dirty="0" smtClean="0">
                <a:solidFill>
                  <a:prstClr val="black"/>
                </a:solidFill>
                <a:latin typeface="Arial" pitchFamily="34" charset="0"/>
                <a:cs typeface="Arial" pitchFamily="34" charset="0"/>
              </a:rPr>
              <a:t>Operator:  View and Edit Video and Event Settings Only</a:t>
            </a:r>
          </a:p>
          <a:p>
            <a:pPr marL="852257" lvl="1" indent="-342900">
              <a:spcBef>
                <a:spcPts val="413"/>
              </a:spcBef>
              <a:buFont typeface="+mj-lt"/>
              <a:buAutoNum type="alphaLcParenR"/>
            </a:pPr>
            <a:r>
              <a:rPr lang="en-US" sz="1000" dirty="0" smtClean="0">
                <a:solidFill>
                  <a:prstClr val="black"/>
                </a:solidFill>
                <a:latin typeface="Arial" pitchFamily="34" charset="0"/>
                <a:cs typeface="Arial" pitchFamily="34" charset="0"/>
              </a:rPr>
              <a:t>Viewer:  View Only</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Click Add. </a:t>
            </a:r>
          </a:p>
          <a:p>
            <a:pPr marL="342900" indent="-342900">
              <a:spcBef>
                <a:spcPts val="413"/>
              </a:spcBef>
              <a:buFontTx/>
              <a:buAutoNum type="arabicPeriod"/>
            </a:pPr>
            <a:r>
              <a:rPr lang="en-US" sz="1000" dirty="0" smtClean="0">
                <a:solidFill>
                  <a:prstClr val="black"/>
                </a:solidFill>
                <a:latin typeface="Arial" pitchFamily="34" charset="0"/>
                <a:cs typeface="Arial" pitchFamily="34" charset="0"/>
              </a:rPr>
              <a:t>Select Apply to save changes. </a:t>
            </a:r>
            <a:endParaRPr lang="en-US" sz="1000" dirty="0">
              <a:solidFill>
                <a:prstClr val="black"/>
              </a:solidFill>
              <a:latin typeface="Arial" pitchFamily="34" charset="0"/>
              <a:cs typeface="Arial" pitchFamily="34" charset="0"/>
            </a:endParaRPr>
          </a:p>
          <a:p>
            <a:pPr>
              <a:spcBef>
                <a:spcPts val="413"/>
              </a:spcBef>
            </a:pPr>
            <a:r>
              <a:rPr lang="en-US" sz="1000" i="1" dirty="0" smtClean="0">
                <a:solidFill>
                  <a:prstClr val="black"/>
                </a:solidFill>
                <a:latin typeface="Arial" pitchFamily="34" charset="0"/>
                <a:cs typeface="Arial" pitchFamily="34" charset="0"/>
              </a:rPr>
              <a:t>To modify a user, select the user from the User List, and click Modify. </a:t>
            </a:r>
          </a:p>
          <a:p>
            <a:pPr>
              <a:spcBef>
                <a:spcPts val="413"/>
              </a:spcBef>
            </a:pPr>
            <a:r>
              <a:rPr lang="en-US" sz="1000" i="1" dirty="0" smtClean="0">
                <a:solidFill>
                  <a:prstClr val="black"/>
                </a:solidFill>
                <a:latin typeface="Arial" pitchFamily="34" charset="0"/>
                <a:cs typeface="Arial" pitchFamily="34" charset="0"/>
              </a:rPr>
              <a:t>To remove a user, select the user from the User List, and click Remove. </a:t>
            </a:r>
          </a:p>
        </p:txBody>
      </p:sp>
      <p:sp>
        <p:nvSpPr>
          <p:cNvPr id="22" name="TextBox 21"/>
          <p:cNvSpPr txBox="1"/>
          <p:nvPr/>
        </p:nvSpPr>
        <p:spPr>
          <a:xfrm>
            <a:off x="318729" y="1679160"/>
            <a:ext cx="6844071" cy="560036"/>
          </a:xfrm>
          <a:prstGeom prst="rect">
            <a:avLst/>
          </a:prstGeom>
          <a:noFill/>
        </p:spPr>
        <p:txBody>
          <a:bodyPr wrap="square" lIns="188860" tIns="94430" rIns="188860" bIns="94430" rtlCol="0">
            <a:spAutoFit/>
          </a:bodyPr>
          <a:lstStyle/>
          <a:p>
            <a:r>
              <a:rPr lang="en-US" sz="2400" b="1" dirty="0" smtClean="0">
                <a:solidFill>
                  <a:prstClr val="black"/>
                </a:solidFill>
                <a:latin typeface="Microsoft Sans Serif" pitchFamily="34" charset="0"/>
                <a:cs typeface="Microsoft Sans Serif" pitchFamily="34" charset="0"/>
              </a:rPr>
              <a:t>WEBVIEWER* </a:t>
            </a:r>
            <a:endParaRPr lang="en-US" sz="2400" b="1" dirty="0">
              <a:solidFill>
                <a:prstClr val="black"/>
              </a:solidFill>
              <a:latin typeface="Microsoft Sans Serif" pitchFamily="34" charset="0"/>
              <a:cs typeface="Microsoft Sans Serif" pitchFamily="34" charset="0"/>
            </a:endParaRPr>
          </a:p>
        </p:txBody>
      </p:sp>
      <p:sp>
        <p:nvSpPr>
          <p:cNvPr id="23" name="Rounded Rectangle 22"/>
          <p:cNvSpPr/>
          <p:nvPr/>
        </p:nvSpPr>
        <p:spPr>
          <a:xfrm>
            <a:off x="457576" y="8726593"/>
            <a:ext cx="6857248" cy="493607"/>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000" b="1" dirty="0" smtClean="0">
                <a:solidFill>
                  <a:prstClr val="white"/>
                </a:solidFill>
                <a:latin typeface="Microsoft Sans Serif" pitchFamily="34" charset="0"/>
                <a:cs typeface="Microsoft Sans Serif" pitchFamily="34" charset="0"/>
              </a:rPr>
              <a:t>*The maximum number of users who can be added to the User List is twenty. </a:t>
            </a:r>
            <a:endParaRPr lang="en-US" sz="1000" b="1" dirty="0">
              <a:solidFill>
                <a:prstClr val="white"/>
              </a:solidFill>
              <a:latin typeface="Microsoft Sans Serif" pitchFamily="34" charset="0"/>
              <a:cs typeface="Microsoft Sans Serif" pitchFamily="34" charset="0"/>
            </a:endParaRPr>
          </a:p>
        </p:txBody>
      </p:sp>
      <p:sp>
        <p:nvSpPr>
          <p:cNvPr id="24" name="Oval 23"/>
          <p:cNvSpPr/>
          <p:nvPr/>
        </p:nvSpPr>
        <p:spPr>
          <a:xfrm>
            <a:off x="5715000" y="6096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2</a:t>
            </a:r>
            <a:endParaRPr lang="en-US" sz="1200" b="1" dirty="0">
              <a:solidFill>
                <a:prstClr val="white"/>
              </a:solidFill>
              <a:latin typeface="Microsoft Sans Serif" pitchFamily="34" charset="0"/>
              <a:cs typeface="Microsoft Sans Serif" pitchFamily="34" charset="0"/>
            </a:endParaRPr>
          </a:p>
        </p:txBody>
      </p:sp>
      <p:sp>
        <p:nvSpPr>
          <p:cNvPr id="25" name="Oval 24"/>
          <p:cNvSpPr/>
          <p:nvPr/>
        </p:nvSpPr>
        <p:spPr>
          <a:xfrm>
            <a:off x="5029200" y="58674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1</a:t>
            </a:r>
            <a:endParaRPr lang="en-US" sz="1200" b="1" dirty="0">
              <a:solidFill>
                <a:prstClr val="white"/>
              </a:solidFill>
              <a:latin typeface="Microsoft Sans Serif" pitchFamily="34" charset="0"/>
              <a:cs typeface="Microsoft Sans Serif" pitchFamily="34" charset="0"/>
            </a:endParaRPr>
          </a:p>
        </p:txBody>
      </p:sp>
      <p:sp>
        <p:nvSpPr>
          <p:cNvPr id="26" name="Oval 25"/>
          <p:cNvSpPr/>
          <p:nvPr/>
        </p:nvSpPr>
        <p:spPr>
          <a:xfrm>
            <a:off x="2895600" y="63246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3</a:t>
            </a:r>
          </a:p>
        </p:txBody>
      </p:sp>
      <p:sp>
        <p:nvSpPr>
          <p:cNvPr id="27" name="Oval 26"/>
          <p:cNvSpPr/>
          <p:nvPr/>
        </p:nvSpPr>
        <p:spPr>
          <a:xfrm>
            <a:off x="3276600" y="80772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4</a:t>
            </a:r>
          </a:p>
        </p:txBody>
      </p:sp>
      <p:cxnSp>
        <p:nvCxnSpPr>
          <p:cNvPr id="28" name="Straight Arrow Connector 27"/>
          <p:cNvCxnSpPr>
            <a:stCxn id="25" idx="2"/>
          </p:cNvCxnSpPr>
          <p:nvPr/>
        </p:nvCxnSpPr>
        <p:spPr>
          <a:xfrm flipH="1" flipV="1">
            <a:off x="4197964" y="5924550"/>
            <a:ext cx="831236" cy="5715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25" idx="2"/>
          </p:cNvCxnSpPr>
          <p:nvPr/>
        </p:nvCxnSpPr>
        <p:spPr>
          <a:xfrm flipH="1">
            <a:off x="4207489" y="5981700"/>
            <a:ext cx="821711" cy="11430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5188564" y="6248400"/>
            <a:ext cx="602636"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3090722" y="6410326"/>
            <a:ext cx="566878"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3505200" y="8229600"/>
            <a:ext cx="566878" cy="0"/>
          </a:xfrm>
          <a:prstGeom prst="straightConnector1">
            <a:avLst/>
          </a:prstGeom>
          <a:ln w="127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1255097" y="5349515"/>
            <a:ext cx="5262206" cy="3261085"/>
            <a:chOff x="1255097" y="5349515"/>
            <a:chExt cx="5262206" cy="3261085"/>
          </a:xfrm>
        </p:grpSpPr>
        <p:pic>
          <p:nvPicPr>
            <p:cNvPr id="34" name="Picture 33"/>
            <p:cNvPicPr/>
            <p:nvPr/>
          </p:nvPicPr>
          <p:blipFill rotWithShape="1">
            <a:blip r:embed="rId2"/>
            <a:srcRect l="21474" t="18718" r="21634" b="24872"/>
            <a:stretch/>
          </p:blipFill>
          <p:spPr bwMode="auto">
            <a:xfrm>
              <a:off x="1255097" y="5349515"/>
              <a:ext cx="5262206" cy="3261085"/>
            </a:xfrm>
            <a:prstGeom prst="rect">
              <a:avLst/>
            </a:prstGeom>
            <a:ln w="12700" cap="sq">
              <a:solidFill>
                <a:schemeClr val="bg1">
                  <a:lumMod val="50000"/>
                </a:schemeClr>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35" name="Picture 3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8269" y="5349515"/>
              <a:ext cx="1385330" cy="2118085"/>
            </a:xfrm>
            <a:prstGeom prst="rect">
              <a:avLst/>
            </a:prstGeom>
          </p:spPr>
        </p:pic>
      </p:grpSp>
    </p:spTree>
    <p:extLst>
      <p:ext uri="{BB962C8B-B14F-4D97-AF65-F5344CB8AC3E}">
        <p14:creationId xmlns:p14="http://schemas.microsoft.com/office/powerpoint/2010/main" val="28731460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C:\Users\lala\Desktop\DW\Untitled-3.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13"/>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5" name="Rectangle 14"/>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6" name="Rectangle 15"/>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7" name="Rectangle 16"/>
          <p:cNvSpPr/>
          <p:nvPr/>
        </p:nvSpPr>
        <p:spPr>
          <a:xfrm>
            <a:off x="6437375"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43</a:t>
            </a:r>
            <a:endParaRPr lang="en-US" sz="1000" b="1" dirty="0">
              <a:solidFill>
                <a:prstClr val="black"/>
              </a:solidFill>
              <a:latin typeface="Arial Narrow" pitchFamily="34" charset="0"/>
              <a:cs typeface="Arial" pitchFamily="34" charset="0"/>
            </a:endParaRPr>
          </a:p>
        </p:txBody>
      </p:sp>
      <p:pic>
        <p:nvPicPr>
          <p:cNvPr id="18" name="Picture 17" descr="Setup"/>
          <p:cNvPicPr>
            <a:picLocks noChangeAspect="1"/>
          </p:cNvPicPr>
          <p:nvPr/>
        </p:nvPicPr>
        <p:blipFill rotWithShape="1">
          <a:blip r:embed="rId3">
            <a:extLst>
              <a:ext uri="{28A0092B-C50C-407E-A947-70E740481C1C}">
                <a14:useLocalDpi xmlns:a14="http://schemas.microsoft.com/office/drawing/2010/main" val="0"/>
              </a:ext>
            </a:extLst>
          </a:blip>
          <a:srcRect l="22353" t="7898" r="24033" b="5581"/>
          <a:stretch/>
        </p:blipFill>
        <p:spPr>
          <a:xfrm>
            <a:off x="3276601" y="3200400"/>
            <a:ext cx="4343400" cy="6179512"/>
          </a:xfrm>
          <a:prstGeom prst="rect">
            <a:avLst/>
          </a:prstGeom>
        </p:spPr>
      </p:pic>
      <p:sp>
        <p:nvSpPr>
          <p:cNvPr id="20" name="TextBox 19"/>
          <p:cNvSpPr txBox="1"/>
          <p:nvPr/>
        </p:nvSpPr>
        <p:spPr>
          <a:xfrm>
            <a:off x="318727" y="2365702"/>
            <a:ext cx="7032094" cy="3801949"/>
          </a:xfrm>
          <a:prstGeom prst="rect">
            <a:avLst/>
          </a:prstGeom>
          <a:noFill/>
        </p:spPr>
        <p:txBody>
          <a:bodyPr wrap="square" lIns="188860" tIns="94430" rIns="188860" bIns="94430" rtlCol="0">
            <a:spAutoFit/>
          </a:bodyPr>
          <a:lstStyle/>
          <a:p>
            <a:pPr>
              <a:spcBef>
                <a:spcPts val="413"/>
              </a:spcBef>
            </a:pPr>
            <a:r>
              <a:rPr lang="en-US" sz="1600" b="1" spc="200" dirty="0" smtClean="0">
                <a:latin typeface="Microsoft Sans Serif" pitchFamily="34" charset="0"/>
                <a:cs typeface="Microsoft Sans Serif" pitchFamily="34" charset="0"/>
              </a:rPr>
              <a:t>Setup </a:t>
            </a:r>
            <a:r>
              <a:rPr lang="en-US" sz="1600" b="1" spc="200" dirty="0">
                <a:latin typeface="Microsoft Sans Serif" pitchFamily="34" charset="0"/>
                <a:cs typeface="Microsoft Sans Serif" pitchFamily="34" charset="0"/>
              </a:rPr>
              <a:t>&gt; System &gt; </a:t>
            </a:r>
            <a:r>
              <a:rPr lang="en-US" sz="1600" b="1" spc="200" dirty="0" smtClean="0">
                <a:latin typeface="Microsoft Sans Serif" pitchFamily="34" charset="0"/>
                <a:cs typeface="Microsoft Sans Serif" pitchFamily="34" charset="0"/>
              </a:rPr>
              <a:t>System Information</a:t>
            </a:r>
            <a:endParaRPr lang="en-US" sz="1600" b="1" spc="200" dirty="0">
              <a:latin typeface="Microsoft Sans Serif" pitchFamily="34" charset="0"/>
              <a:cs typeface="Microsoft Sans Serif" pitchFamily="34" charset="0"/>
            </a:endParaRPr>
          </a:p>
          <a:p>
            <a:pPr>
              <a:spcBef>
                <a:spcPts val="413"/>
              </a:spcBef>
            </a:pPr>
            <a:endParaRPr lang="en-US" sz="1200" dirty="0" smtClean="0">
              <a:latin typeface="Arial" pitchFamily="34" charset="0"/>
              <a:cs typeface="Arial" pitchFamily="34" charset="0"/>
            </a:endParaRPr>
          </a:p>
          <a:p>
            <a:pPr>
              <a:spcBef>
                <a:spcPts val="413"/>
              </a:spcBef>
            </a:pPr>
            <a:r>
              <a:rPr lang="en-US" sz="1000" i="1" dirty="0">
                <a:latin typeface="Arial" pitchFamily="34" charset="0"/>
                <a:cs typeface="Arial" pitchFamily="34" charset="0"/>
              </a:rPr>
              <a:t>System Information will display all the current camera settings: System Version, Time Information, Network Information, </a:t>
            </a:r>
            <a:r>
              <a:rPr lang="en-US" sz="1000" i="1" dirty="0" smtClean="0">
                <a:latin typeface="Arial" pitchFamily="34" charset="0"/>
                <a:cs typeface="Arial" pitchFamily="34" charset="0"/>
              </a:rPr>
              <a:t>and Stream Information. </a:t>
            </a:r>
          </a:p>
          <a:p>
            <a:pPr>
              <a:spcBef>
                <a:spcPts val="413"/>
              </a:spcBef>
            </a:pPr>
            <a:endParaRPr lang="en-US" sz="1000" i="1" dirty="0">
              <a:latin typeface="Arial" pitchFamily="34" charset="0"/>
              <a:cs typeface="Arial" pitchFamily="34" charset="0"/>
            </a:endParaRPr>
          </a:p>
          <a:p>
            <a:pPr>
              <a:spcBef>
                <a:spcPts val="413"/>
              </a:spcBef>
            </a:pPr>
            <a:r>
              <a:rPr lang="en-US" sz="1000" dirty="0" smtClean="0">
                <a:latin typeface="Arial" pitchFamily="34" charset="0"/>
                <a:cs typeface="Arial" pitchFamily="34" charset="0"/>
              </a:rPr>
              <a:t>You can export a camera’s settings to apply to </a:t>
            </a:r>
            <a:br>
              <a:rPr lang="en-US" sz="1000" dirty="0" smtClean="0">
                <a:latin typeface="Arial" pitchFamily="34" charset="0"/>
                <a:cs typeface="Arial" pitchFamily="34" charset="0"/>
              </a:rPr>
            </a:br>
            <a:r>
              <a:rPr lang="en-US" sz="1000" dirty="0" smtClean="0">
                <a:latin typeface="Arial" pitchFamily="34" charset="0"/>
                <a:cs typeface="Arial" pitchFamily="34" charset="0"/>
              </a:rPr>
              <a:t>other cameras by using the import/ export buttons </a:t>
            </a:r>
            <a:br>
              <a:rPr lang="en-US" sz="1000" dirty="0" smtClean="0">
                <a:latin typeface="Arial" pitchFamily="34" charset="0"/>
                <a:cs typeface="Arial" pitchFamily="34" charset="0"/>
              </a:rPr>
            </a:br>
            <a:r>
              <a:rPr lang="en-US" sz="1000" dirty="0" smtClean="0">
                <a:latin typeface="Arial" pitchFamily="34" charset="0"/>
                <a:cs typeface="Arial" pitchFamily="34" charset="0"/>
              </a:rPr>
              <a:t>on this page. </a:t>
            </a:r>
          </a:p>
          <a:p>
            <a:pPr>
              <a:spcBef>
                <a:spcPts val="413"/>
              </a:spcBef>
            </a:pPr>
            <a:r>
              <a:rPr lang="en-US" sz="1000" dirty="0" smtClean="0">
                <a:latin typeface="Arial" pitchFamily="34" charset="0"/>
                <a:cs typeface="Arial" pitchFamily="34" charset="0"/>
              </a:rPr>
              <a:t>To Export the settings  from the current camera: </a:t>
            </a:r>
          </a:p>
          <a:p>
            <a:pPr>
              <a:spcBef>
                <a:spcPts val="413"/>
              </a:spcBef>
            </a:pPr>
            <a:r>
              <a:rPr lang="en-US" sz="1000" dirty="0" smtClean="0">
                <a:latin typeface="Arial" pitchFamily="34" charset="0"/>
                <a:cs typeface="Arial" pitchFamily="34" charset="0"/>
              </a:rPr>
              <a:t>Press the export button.  The system will </a:t>
            </a:r>
            <a:br>
              <a:rPr lang="en-US" sz="1000" dirty="0" smtClean="0">
                <a:latin typeface="Arial" pitchFamily="34" charset="0"/>
                <a:cs typeface="Arial" pitchFamily="34" charset="0"/>
              </a:rPr>
            </a:br>
            <a:r>
              <a:rPr lang="en-US" sz="1000" dirty="0" smtClean="0">
                <a:latin typeface="Arial" pitchFamily="34" charset="0"/>
                <a:cs typeface="Arial" pitchFamily="34" charset="0"/>
              </a:rPr>
              <a:t>generate a ‘.bin’ file with all the cameras </a:t>
            </a:r>
            <a:br>
              <a:rPr lang="en-US" sz="1000" dirty="0" smtClean="0">
                <a:latin typeface="Arial" pitchFamily="34" charset="0"/>
                <a:cs typeface="Arial" pitchFamily="34" charset="0"/>
              </a:rPr>
            </a:br>
            <a:r>
              <a:rPr lang="en-US" sz="1000" dirty="0" smtClean="0">
                <a:latin typeface="Arial" pitchFamily="34" charset="0"/>
                <a:cs typeface="Arial" pitchFamily="34" charset="0"/>
              </a:rPr>
              <a:t>settings in your Internet Explorer ‘Downloads’ </a:t>
            </a:r>
            <a:br>
              <a:rPr lang="en-US" sz="1000" dirty="0" smtClean="0">
                <a:latin typeface="Arial" pitchFamily="34" charset="0"/>
                <a:cs typeface="Arial" pitchFamily="34" charset="0"/>
              </a:rPr>
            </a:br>
            <a:r>
              <a:rPr lang="en-US" sz="1000" dirty="0" smtClean="0">
                <a:latin typeface="Arial" pitchFamily="34" charset="0"/>
                <a:cs typeface="Arial" pitchFamily="34" charset="0"/>
              </a:rPr>
              <a:t>page. </a:t>
            </a:r>
          </a:p>
          <a:p>
            <a:pPr>
              <a:spcBef>
                <a:spcPts val="413"/>
              </a:spcBef>
            </a:pPr>
            <a:r>
              <a:rPr lang="en-US" sz="1000" dirty="0" smtClean="0">
                <a:latin typeface="Arial" pitchFamily="34" charset="0"/>
                <a:cs typeface="Arial" pitchFamily="34" charset="0"/>
              </a:rPr>
              <a:t>To import settings from a different camera</a:t>
            </a:r>
          </a:p>
          <a:p>
            <a:pPr>
              <a:spcBef>
                <a:spcPts val="413"/>
              </a:spcBef>
            </a:pPr>
            <a:r>
              <a:rPr lang="en-US" sz="1000" dirty="0" smtClean="0">
                <a:latin typeface="Arial" pitchFamily="34" charset="0"/>
                <a:cs typeface="Arial" pitchFamily="34" charset="0"/>
              </a:rPr>
              <a:t>Press the Browse button and locate the ‘.bin’ file </a:t>
            </a:r>
            <a:br>
              <a:rPr lang="en-US" sz="1000" dirty="0" smtClean="0">
                <a:latin typeface="Arial" pitchFamily="34" charset="0"/>
                <a:cs typeface="Arial" pitchFamily="34" charset="0"/>
              </a:rPr>
            </a:br>
            <a:r>
              <a:rPr lang="en-US" sz="1000" dirty="0" smtClean="0">
                <a:latin typeface="Arial" pitchFamily="34" charset="0"/>
                <a:cs typeface="Arial" pitchFamily="34" charset="0"/>
              </a:rPr>
              <a:t>you have imported from a different camera.</a:t>
            </a:r>
            <a:br>
              <a:rPr lang="en-US" sz="1000" dirty="0" smtClean="0">
                <a:latin typeface="Arial" pitchFamily="34" charset="0"/>
                <a:cs typeface="Arial" pitchFamily="34" charset="0"/>
              </a:rPr>
            </a:br>
            <a:r>
              <a:rPr lang="en-US" sz="1000" dirty="0" smtClean="0">
                <a:latin typeface="Arial" pitchFamily="34" charset="0"/>
                <a:cs typeface="Arial" pitchFamily="34" charset="0"/>
              </a:rPr>
              <a:t>Select the ‘Import’ button. The system will update </a:t>
            </a:r>
            <a:br>
              <a:rPr lang="en-US" sz="1000" dirty="0" smtClean="0">
                <a:latin typeface="Arial" pitchFamily="34" charset="0"/>
                <a:cs typeface="Arial" pitchFamily="34" charset="0"/>
              </a:rPr>
            </a:br>
            <a:r>
              <a:rPr lang="en-US" sz="1000" dirty="0" smtClean="0">
                <a:latin typeface="Arial" pitchFamily="34" charset="0"/>
                <a:cs typeface="Arial" pitchFamily="34" charset="0"/>
              </a:rPr>
              <a:t>the current camera’s settings with all the imported </a:t>
            </a:r>
            <a:br>
              <a:rPr lang="en-US" sz="1000" dirty="0" smtClean="0">
                <a:latin typeface="Arial" pitchFamily="34" charset="0"/>
                <a:cs typeface="Arial" pitchFamily="34" charset="0"/>
              </a:rPr>
            </a:br>
            <a:r>
              <a:rPr lang="en-US" sz="1000" dirty="0" smtClean="0">
                <a:latin typeface="Arial" pitchFamily="34" charset="0"/>
                <a:cs typeface="Arial" pitchFamily="34" charset="0"/>
              </a:rPr>
              <a:t>information. </a:t>
            </a:r>
            <a:br>
              <a:rPr lang="en-US" sz="1000" dirty="0" smtClean="0">
                <a:latin typeface="Arial" pitchFamily="34" charset="0"/>
                <a:cs typeface="Arial" pitchFamily="34" charset="0"/>
              </a:rPr>
            </a:br>
            <a:r>
              <a:rPr lang="en-US" sz="1000" dirty="0" smtClean="0">
                <a:latin typeface="Arial" pitchFamily="34" charset="0"/>
                <a:cs typeface="Arial" pitchFamily="34" charset="0"/>
              </a:rPr>
              <a:t>The progress bar will  display the import process.</a:t>
            </a:r>
          </a:p>
        </p:txBody>
      </p:sp>
      <p:sp>
        <p:nvSpPr>
          <p:cNvPr id="21" name="TextBox 20"/>
          <p:cNvSpPr txBox="1"/>
          <p:nvPr/>
        </p:nvSpPr>
        <p:spPr>
          <a:xfrm>
            <a:off x="318729" y="1679160"/>
            <a:ext cx="6844071" cy="560036"/>
          </a:xfrm>
          <a:prstGeom prst="rect">
            <a:avLst/>
          </a:prstGeom>
          <a:noFill/>
        </p:spPr>
        <p:txBody>
          <a:bodyPr wrap="square" lIns="188860" tIns="94430" rIns="188860" bIns="94430" rtlCol="0">
            <a:spAutoFit/>
          </a:bodyPr>
          <a:lstStyle/>
          <a:p>
            <a:r>
              <a:rPr lang="en-US" sz="2400" b="1" dirty="0" smtClean="0">
                <a:latin typeface="Microsoft Sans Serif" pitchFamily="34" charset="0"/>
                <a:cs typeface="Microsoft Sans Serif" pitchFamily="34" charset="0"/>
              </a:rPr>
              <a:t>WEBVIEWER* </a:t>
            </a:r>
            <a:endParaRPr lang="en-US" sz="2400" b="1" dirty="0">
              <a:latin typeface="Microsoft Sans Serif" pitchFamily="34" charset="0"/>
              <a:cs typeface="Microsoft Sans Serif" pitchFamily="34" charset="0"/>
            </a:endParaRPr>
          </a:p>
        </p:txBody>
      </p:sp>
    </p:spTree>
    <p:extLst>
      <p:ext uri="{BB962C8B-B14F-4D97-AF65-F5344CB8AC3E}">
        <p14:creationId xmlns:p14="http://schemas.microsoft.com/office/powerpoint/2010/main" val="28731460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etup"/>
          <p:cNvPicPr>
            <a:picLocks noChangeAspect="1"/>
          </p:cNvPicPr>
          <p:nvPr/>
        </p:nvPicPr>
        <p:blipFill rotWithShape="1">
          <a:blip r:embed="rId2">
            <a:extLst>
              <a:ext uri="{28A0092B-C50C-407E-A947-70E740481C1C}">
                <a14:useLocalDpi xmlns:a14="http://schemas.microsoft.com/office/drawing/2010/main" val="0"/>
              </a:ext>
            </a:extLst>
          </a:blip>
          <a:srcRect l="10888" t="14542" r="11972" b="37524"/>
          <a:stretch/>
        </p:blipFill>
        <p:spPr>
          <a:xfrm>
            <a:off x="836980" y="4792586"/>
            <a:ext cx="5995588" cy="3284614"/>
          </a:xfrm>
          <a:prstGeom prst="rect">
            <a:avLst/>
          </a:prstGeom>
          <a:ln>
            <a:solidFill>
              <a:schemeClr val="tx1"/>
            </a:solidFill>
          </a:ln>
          <a:effectLst>
            <a:outerShdw blurRad="50800" dist="38100" dir="2700000" algn="tl" rotWithShape="0">
              <a:prstClr val="black">
                <a:alpha val="40000"/>
              </a:prstClr>
            </a:outerShdw>
          </a:effectLst>
        </p:spPr>
      </p:pic>
      <p:sp>
        <p:nvSpPr>
          <p:cNvPr id="20" name="TextBox 19"/>
          <p:cNvSpPr txBox="1"/>
          <p:nvPr/>
        </p:nvSpPr>
        <p:spPr>
          <a:xfrm>
            <a:off x="318727" y="2365702"/>
            <a:ext cx="7032094" cy="2057882"/>
          </a:xfrm>
          <a:prstGeom prst="rect">
            <a:avLst/>
          </a:prstGeom>
          <a:noFill/>
        </p:spPr>
        <p:txBody>
          <a:bodyPr wrap="square" lIns="188860" tIns="94430" rIns="188860" bIns="94430" rtlCol="0">
            <a:spAutoFit/>
          </a:bodyPr>
          <a:lstStyle/>
          <a:p>
            <a:pPr>
              <a:spcBef>
                <a:spcPts val="413"/>
              </a:spcBef>
            </a:pPr>
            <a:r>
              <a:rPr lang="en-US" sz="1600" b="1" spc="200" dirty="0" smtClean="0">
                <a:solidFill>
                  <a:prstClr val="black"/>
                </a:solidFill>
                <a:latin typeface="Microsoft Sans Serif" pitchFamily="34" charset="0"/>
                <a:cs typeface="Microsoft Sans Serif" pitchFamily="34" charset="0"/>
              </a:rPr>
              <a:t>Setup </a:t>
            </a:r>
            <a:r>
              <a:rPr lang="en-US" sz="1600" b="1" spc="200" dirty="0">
                <a:solidFill>
                  <a:prstClr val="black"/>
                </a:solidFill>
                <a:latin typeface="Microsoft Sans Serif" pitchFamily="34" charset="0"/>
                <a:cs typeface="Microsoft Sans Serif" pitchFamily="34" charset="0"/>
              </a:rPr>
              <a:t>&gt; System &gt; Logs View</a:t>
            </a:r>
          </a:p>
          <a:p>
            <a:pPr>
              <a:spcBef>
                <a:spcPts val="413"/>
              </a:spcBef>
            </a:pPr>
            <a:endParaRPr lang="en-US" sz="1200" dirty="0" smtClean="0">
              <a:solidFill>
                <a:prstClr val="black"/>
              </a:solidFill>
              <a:latin typeface="Arial" pitchFamily="34" charset="0"/>
              <a:cs typeface="Arial" pitchFamily="34" charset="0"/>
            </a:endParaRPr>
          </a:p>
          <a:p>
            <a:pPr>
              <a:spcBef>
                <a:spcPts val="413"/>
              </a:spcBef>
            </a:pPr>
            <a:r>
              <a:rPr lang="en-US" sz="1000" i="1" dirty="0" smtClean="0">
                <a:solidFill>
                  <a:prstClr val="black"/>
                </a:solidFill>
                <a:latin typeface="Arial" pitchFamily="34" charset="0"/>
                <a:cs typeface="Arial" pitchFamily="34" charset="0"/>
              </a:rPr>
              <a:t>User can view detailed logs for system and/or events triggered and recorded in the camera. </a:t>
            </a:r>
          </a:p>
          <a:p>
            <a:pPr>
              <a:spcBef>
                <a:spcPts val="413"/>
              </a:spcBef>
            </a:pPr>
            <a:endParaRPr lang="en-US" sz="1000" dirty="0" smtClean="0">
              <a:solidFill>
                <a:prstClr val="black"/>
              </a:solidFill>
              <a:latin typeface="Arial" pitchFamily="34" charset="0"/>
              <a:cs typeface="Arial" pitchFamily="34" charset="0"/>
            </a:endParaRPr>
          </a:p>
          <a:p>
            <a:pPr marL="342900" indent="-342900">
              <a:spcBef>
                <a:spcPts val="413"/>
              </a:spcBef>
              <a:buFont typeface="+mj-lt"/>
              <a:buAutoNum type="arabicPeriod"/>
            </a:pPr>
            <a:r>
              <a:rPr lang="en-US" sz="1000" dirty="0" smtClean="0">
                <a:solidFill>
                  <a:prstClr val="black"/>
                </a:solidFill>
                <a:latin typeface="Arial" pitchFamily="34" charset="0"/>
                <a:cs typeface="Arial" pitchFamily="34" charset="0"/>
              </a:rPr>
              <a:t>To view, select the type of report you want to view:  System, Event, or System &amp; Event. </a:t>
            </a:r>
          </a:p>
          <a:p>
            <a:pPr marL="342900" indent="-342900">
              <a:spcBef>
                <a:spcPts val="413"/>
              </a:spcBef>
              <a:buFont typeface="+mj-lt"/>
              <a:buAutoNum type="arabicPeriod"/>
            </a:pPr>
            <a:r>
              <a:rPr lang="en-US" sz="1000" dirty="0" smtClean="0">
                <a:solidFill>
                  <a:prstClr val="black"/>
                </a:solidFill>
                <a:latin typeface="Arial" pitchFamily="34" charset="0"/>
                <a:cs typeface="Arial" pitchFamily="34" charset="0"/>
              </a:rPr>
              <a:t>Select View. </a:t>
            </a:r>
          </a:p>
          <a:p>
            <a:pPr marL="342900" indent="-342900">
              <a:spcBef>
                <a:spcPts val="413"/>
              </a:spcBef>
              <a:buFont typeface="+mj-lt"/>
              <a:buAutoNum type="arabicPeriod"/>
            </a:pPr>
            <a:r>
              <a:rPr lang="en-US" sz="1000" dirty="0" smtClean="0">
                <a:solidFill>
                  <a:prstClr val="black"/>
                </a:solidFill>
                <a:latin typeface="Arial" pitchFamily="34" charset="0"/>
                <a:cs typeface="Arial" pitchFamily="34" charset="0"/>
              </a:rPr>
              <a:t>The system will generate a report up to 140,000 bits of data. </a:t>
            </a:r>
          </a:p>
          <a:p>
            <a:pPr marL="852257" lvl="1" indent="-342900">
              <a:spcBef>
                <a:spcPts val="413"/>
              </a:spcBef>
              <a:buFont typeface="Wingdings" pitchFamily="2" charset="2"/>
              <a:buChar char="§"/>
            </a:pPr>
            <a:r>
              <a:rPr lang="en-US" sz="1000" dirty="0" smtClean="0">
                <a:solidFill>
                  <a:prstClr val="black"/>
                </a:solidFill>
                <a:latin typeface="Arial" pitchFamily="34" charset="0"/>
                <a:cs typeface="Arial" pitchFamily="34" charset="0"/>
              </a:rPr>
              <a:t>For events to record, make sure the camera is set to record when an event, like motion detection, is triggered. See page 35 for information on how to set motion detection for the MEGAPIX camera.</a:t>
            </a:r>
          </a:p>
        </p:txBody>
      </p:sp>
      <p:sp>
        <p:nvSpPr>
          <p:cNvPr id="21" name="TextBox 20"/>
          <p:cNvSpPr txBox="1"/>
          <p:nvPr/>
        </p:nvSpPr>
        <p:spPr>
          <a:xfrm>
            <a:off x="318729" y="1679160"/>
            <a:ext cx="6844071" cy="560036"/>
          </a:xfrm>
          <a:prstGeom prst="rect">
            <a:avLst/>
          </a:prstGeom>
          <a:noFill/>
        </p:spPr>
        <p:txBody>
          <a:bodyPr wrap="square" lIns="188860" tIns="94430" rIns="188860" bIns="94430" rtlCol="0">
            <a:spAutoFit/>
          </a:bodyPr>
          <a:lstStyle/>
          <a:p>
            <a:r>
              <a:rPr lang="en-US" sz="2400" b="1" dirty="0" smtClean="0">
                <a:solidFill>
                  <a:prstClr val="black"/>
                </a:solidFill>
                <a:latin typeface="Microsoft Sans Serif" pitchFamily="34" charset="0"/>
                <a:cs typeface="Microsoft Sans Serif" pitchFamily="34" charset="0"/>
              </a:rPr>
              <a:t>WEBVIEWER* </a:t>
            </a:r>
            <a:endParaRPr lang="en-US" sz="2400" b="1" dirty="0">
              <a:solidFill>
                <a:prstClr val="black"/>
              </a:solidFill>
              <a:latin typeface="Microsoft Sans Serif" pitchFamily="34" charset="0"/>
              <a:cs typeface="Microsoft Sans Serif" pitchFamily="34" charset="0"/>
            </a:endParaRPr>
          </a:p>
        </p:txBody>
      </p:sp>
      <p:sp>
        <p:nvSpPr>
          <p:cNvPr id="22" name="Oval 21"/>
          <p:cNvSpPr/>
          <p:nvPr/>
        </p:nvSpPr>
        <p:spPr>
          <a:xfrm>
            <a:off x="5029200" y="5334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2</a:t>
            </a:r>
          </a:p>
        </p:txBody>
      </p:sp>
      <p:sp>
        <p:nvSpPr>
          <p:cNvPr id="23" name="Oval 22"/>
          <p:cNvSpPr/>
          <p:nvPr/>
        </p:nvSpPr>
        <p:spPr>
          <a:xfrm>
            <a:off x="5638800" y="60198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a:solidFill>
                  <a:prstClr val="white"/>
                </a:solidFill>
                <a:latin typeface="Microsoft Sans Serif" pitchFamily="34" charset="0"/>
                <a:cs typeface="Microsoft Sans Serif" pitchFamily="34" charset="0"/>
              </a:rPr>
              <a:t>3</a:t>
            </a:r>
          </a:p>
        </p:txBody>
      </p:sp>
      <p:sp>
        <p:nvSpPr>
          <p:cNvPr id="24" name="Oval 23"/>
          <p:cNvSpPr/>
          <p:nvPr/>
        </p:nvSpPr>
        <p:spPr>
          <a:xfrm>
            <a:off x="3429000" y="5334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b="1" dirty="0" smtClean="0">
                <a:solidFill>
                  <a:prstClr val="white"/>
                </a:solidFill>
                <a:latin typeface="Microsoft Sans Serif" pitchFamily="34" charset="0"/>
                <a:cs typeface="Microsoft Sans Serif" pitchFamily="34" charset="0"/>
              </a:rPr>
              <a:t>1</a:t>
            </a:r>
            <a:endParaRPr lang="en-US" sz="1200" b="1" dirty="0">
              <a:solidFill>
                <a:prstClr val="white"/>
              </a:solidFill>
              <a:latin typeface="Microsoft Sans Serif" pitchFamily="34" charset="0"/>
              <a:cs typeface="Microsoft Sans Serif" pitchFamily="34" charset="0"/>
            </a:endParaRPr>
          </a:p>
        </p:txBody>
      </p:sp>
      <p:sp>
        <p:nvSpPr>
          <p:cNvPr id="25" name="Rectangle 24"/>
          <p:cNvSpPr/>
          <p:nvPr/>
        </p:nvSpPr>
        <p:spPr>
          <a:xfrm>
            <a:off x="780492"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44</a:t>
            </a:r>
            <a:endParaRPr lang="en-US" sz="1000" b="1" dirty="0">
              <a:solidFill>
                <a:prstClr val="black"/>
              </a:solidFill>
              <a:latin typeface="Arial Narrow" pitchFamily="34" charset="0"/>
              <a:cs typeface="Arial" pitchFamily="34" charset="0"/>
            </a:endParaRPr>
          </a:p>
        </p:txBody>
      </p:sp>
      <p:sp>
        <p:nvSpPr>
          <p:cNvPr id="26" name="Rectangle 25"/>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7" name="Rectangle 26"/>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8" name="Rectangle 27"/>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Tree>
    <p:extLst>
      <p:ext uri="{BB962C8B-B14F-4D97-AF65-F5344CB8AC3E}">
        <p14:creationId xmlns:p14="http://schemas.microsoft.com/office/powerpoint/2010/main" val="354216367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118933307"/>
              </p:ext>
            </p:extLst>
          </p:nvPr>
        </p:nvGraphicFramePr>
        <p:xfrm>
          <a:off x="472129" y="2437838"/>
          <a:ext cx="6884441" cy="6490302"/>
        </p:xfrm>
        <a:graphic>
          <a:graphicData uri="http://schemas.openxmlformats.org/drawingml/2006/table">
            <a:tbl>
              <a:tblPr firstRow="1" bandRow="1">
                <a:tableStyleId>{5202B0CA-FC54-4496-8BCA-5EF66A818D29}</a:tableStyleId>
              </a:tblPr>
              <a:tblGrid>
                <a:gridCol w="2180996"/>
                <a:gridCol w="4703445"/>
              </a:tblGrid>
              <a:tr h="0">
                <a:tc gridSpan="2">
                  <a:txBody>
                    <a:bodyPr/>
                    <a:lstStyle/>
                    <a:p>
                      <a:r>
                        <a:rPr lang="en-US" sz="800" dirty="0" smtClean="0">
                          <a:latin typeface="Arial" pitchFamily="34" charset="0"/>
                          <a:cs typeface="Arial" pitchFamily="34" charset="0"/>
                        </a:rPr>
                        <a:t>IMAGE</a:t>
                      </a:r>
                      <a:r>
                        <a:rPr lang="en-US" sz="800" baseline="0" dirty="0" smtClean="0">
                          <a:latin typeface="Arial" pitchFamily="34" charset="0"/>
                          <a:cs typeface="Arial" pitchFamily="34" charset="0"/>
                        </a:rPr>
                        <a:t> </a:t>
                      </a:r>
                      <a:endParaRPr lang="en-US" sz="800" dirty="0">
                        <a:latin typeface="Arial" pitchFamily="34" charset="0"/>
                        <a:cs typeface="Arial" pitchFamily="34" charset="0"/>
                      </a:endParaRPr>
                    </a:p>
                  </a:txBody>
                  <a:tcPr marL="164791" marR="164791" marT="106629" marB="106629">
                    <a:lnB w="3175" cap="flat" cmpd="sng" algn="ctr">
                      <a:solidFill>
                        <a:schemeClr val="bg1">
                          <a:lumMod val="65000"/>
                        </a:schemeClr>
                      </a:solidFill>
                      <a:prstDash val="solid"/>
                      <a:round/>
                      <a:headEnd type="none" w="med" len="med"/>
                      <a:tailEnd type="none" w="med" len="med"/>
                    </a:lnB>
                    <a:solidFill>
                      <a:schemeClr val="bg1">
                        <a:lumMod val="65000"/>
                      </a:schemeClr>
                    </a:solidFill>
                  </a:tcPr>
                </a:tc>
                <a:tc hMerge="1">
                  <a:txBody>
                    <a:bodyPr/>
                    <a:lstStyle/>
                    <a:p>
                      <a:endParaRPr lang="en-US" sz="600" dirty="0">
                        <a:latin typeface="Arial" pitchFamily="34" charset="0"/>
                        <a:cs typeface="Arial" pitchFamily="34" charset="0"/>
                      </a:endParaRPr>
                    </a:p>
                  </a:txBody>
                  <a:tcPr/>
                </a:tc>
              </a:tr>
              <a:tr h="0">
                <a:tc>
                  <a:txBody>
                    <a:bodyPr/>
                    <a:lstStyle/>
                    <a:p>
                      <a:r>
                        <a:rPr lang="en-US" sz="800" dirty="0" smtClean="0">
                          <a:latin typeface="Arial" pitchFamily="34" charset="0"/>
                          <a:cs typeface="Arial" pitchFamily="34" charset="0"/>
                        </a:rPr>
                        <a:t>Image</a:t>
                      </a:r>
                      <a:r>
                        <a:rPr lang="en-US" sz="800" baseline="0" dirty="0" smtClean="0">
                          <a:latin typeface="Arial" pitchFamily="34" charset="0"/>
                          <a:cs typeface="Arial" pitchFamily="34" charset="0"/>
                        </a:rPr>
                        <a:t> Sensor </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1/2..8” </a:t>
                      </a:r>
                      <a:r>
                        <a:rPr lang="en-US" sz="800" dirty="0" smtClean="0">
                          <a:latin typeface="Arial" pitchFamily="34" charset="0"/>
                          <a:cs typeface="Arial" pitchFamily="34" charset="0"/>
                        </a:rPr>
                        <a:t>CMOS Sensor </a:t>
                      </a:r>
                      <a:r>
                        <a:rPr lang="en-US" sz="800" dirty="0" smtClean="0">
                          <a:latin typeface="Arial" pitchFamily="34" charset="0"/>
                          <a:cs typeface="Arial" pitchFamily="34" charset="0"/>
                        </a:rPr>
                        <a:t>(7%</a:t>
                      </a:r>
                      <a:r>
                        <a:rPr lang="en-US" sz="800" baseline="0" dirty="0" smtClean="0">
                          <a:latin typeface="Arial" pitchFamily="34" charset="0"/>
                          <a:cs typeface="Arial" pitchFamily="34" charset="0"/>
                        </a:rPr>
                        <a:t>  </a:t>
                      </a:r>
                      <a:r>
                        <a:rPr lang="en-US" sz="800" baseline="0" dirty="0" smtClean="0">
                          <a:latin typeface="Arial" pitchFamily="34" charset="0"/>
                          <a:cs typeface="Arial" pitchFamily="34" charset="0"/>
                        </a:rPr>
                        <a:t>Larger Than 1/3” CCD)</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Total Pixels </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2016 (H) X 110</a:t>
                      </a:r>
                      <a:r>
                        <a:rPr lang="en-US" sz="800" baseline="0" dirty="0" smtClean="0">
                          <a:latin typeface="Arial" pitchFamily="34" charset="0"/>
                          <a:cs typeface="Arial" pitchFamily="34" charset="0"/>
                        </a:rPr>
                        <a:t>8 (V) </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Minimum</a:t>
                      </a:r>
                      <a:r>
                        <a:rPr lang="en-US" sz="800" baseline="0" dirty="0" smtClean="0">
                          <a:latin typeface="Arial" pitchFamily="34" charset="0"/>
                          <a:cs typeface="Arial" pitchFamily="34" charset="0"/>
                        </a:rPr>
                        <a:t> Scene Illumination</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F1.6</a:t>
                      </a:r>
                      <a:r>
                        <a:rPr lang="en-US" sz="800" baseline="0" dirty="0" smtClean="0">
                          <a:latin typeface="Arial" pitchFamily="34" charset="0"/>
                          <a:cs typeface="Arial" pitchFamily="34" charset="0"/>
                        </a:rPr>
                        <a:t> (30IRE): 0.8 Lux [Color]  |   F1.6 (30IRE): 0.01 Lux [B/W] </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pPr marL="0" algn="l" defTabSz="1018711" rtl="0" eaLnBrk="1" latinLnBrk="0" hangingPunct="1"/>
                      <a:r>
                        <a:rPr lang="en-US" sz="800" kern="1200" dirty="0" smtClean="0">
                          <a:solidFill>
                            <a:schemeClr val="bg1"/>
                          </a:solidFill>
                          <a:latin typeface="Arial" pitchFamily="34" charset="0"/>
                          <a:ea typeface="+mn-ea"/>
                          <a:cs typeface="Arial" pitchFamily="34" charset="0"/>
                        </a:rPr>
                        <a:t>LENS</a:t>
                      </a:r>
                      <a:endParaRPr lang="en-US" sz="800" kern="1200" dirty="0">
                        <a:solidFill>
                          <a:schemeClr val="bg1"/>
                        </a:solidFill>
                        <a:latin typeface="Arial" pitchFamily="34" charset="0"/>
                        <a:ea typeface="+mn-ea"/>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65000"/>
                      </a:schemeClr>
                    </a:solidFill>
                  </a:tcPr>
                </a:tc>
                <a:tc>
                  <a:txBody>
                    <a:bodyPr/>
                    <a:lstStyle/>
                    <a:p>
                      <a:pPr marL="0" algn="l" defTabSz="1018711" rtl="0" eaLnBrk="1" latinLnBrk="0" hangingPunct="1"/>
                      <a:endParaRPr lang="en-US" sz="800" kern="1200" dirty="0">
                        <a:solidFill>
                          <a:schemeClr val="bg1"/>
                        </a:solidFill>
                        <a:latin typeface="Arial" pitchFamily="34" charset="0"/>
                        <a:ea typeface="+mn-ea"/>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65000"/>
                      </a:schemeClr>
                    </a:solidFill>
                  </a:tcPr>
                </a:tc>
              </a:tr>
              <a:tr h="0">
                <a:tc>
                  <a:txBody>
                    <a:bodyPr/>
                    <a:lstStyle/>
                    <a:p>
                      <a:r>
                        <a:rPr lang="en-US" sz="800" dirty="0" smtClean="0">
                          <a:latin typeface="Arial" pitchFamily="34" charset="0"/>
                          <a:cs typeface="Arial" pitchFamily="34" charset="0"/>
                        </a:rPr>
                        <a:t>Focal Length </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4.3mm</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Lens Type</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Fixed </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gridSpan="2">
                  <a:txBody>
                    <a:bodyPr/>
                    <a:lstStyle/>
                    <a:p>
                      <a:r>
                        <a:rPr lang="en-US" sz="800" dirty="0" smtClean="0">
                          <a:solidFill>
                            <a:schemeClr val="bg1"/>
                          </a:solidFill>
                          <a:latin typeface="Arial" pitchFamily="34" charset="0"/>
                          <a:cs typeface="Arial" pitchFamily="34" charset="0"/>
                        </a:rPr>
                        <a:t>NETWORK</a:t>
                      </a:r>
                      <a:endParaRPr lang="en-US" sz="800" dirty="0">
                        <a:solidFill>
                          <a:schemeClr val="bg1"/>
                        </a:solidFill>
                        <a:latin typeface="Arial" pitchFamily="34" charset="0"/>
                        <a:cs typeface="Arial" pitchFamily="34" charset="0"/>
                      </a:endParaRPr>
                    </a:p>
                  </a:txBody>
                  <a:tcPr marL="164791" marR="164791" marT="106629" marB="106629">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65000"/>
                      </a:schemeClr>
                    </a:solidFill>
                  </a:tcPr>
                </a:tc>
                <a:tc hMerge="1">
                  <a:txBody>
                    <a:bodyPr/>
                    <a:lstStyle/>
                    <a:p>
                      <a:endParaRPr lang="en-US" sz="600" dirty="0">
                        <a:latin typeface="Arial" pitchFamily="34" charset="0"/>
                        <a:cs typeface="Arial" pitchFamily="34" charset="0"/>
                      </a:endParaRPr>
                    </a:p>
                  </a:txBody>
                  <a:tcPr>
                    <a:solidFill>
                      <a:schemeClr val="tx1"/>
                    </a:solidFill>
                  </a:tcPr>
                </a:tc>
              </a:tr>
              <a:tr h="0">
                <a:tc>
                  <a:txBody>
                    <a:bodyPr/>
                    <a:lstStyle/>
                    <a:p>
                      <a:r>
                        <a:rPr lang="en-US" sz="800" dirty="0" smtClean="0">
                          <a:latin typeface="Arial" pitchFamily="34" charset="0"/>
                          <a:cs typeface="Arial" pitchFamily="34" charset="0"/>
                        </a:rPr>
                        <a:t>LAN</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802.3 Compliance</a:t>
                      </a:r>
                      <a:r>
                        <a:rPr lang="en-US" sz="800" baseline="0" dirty="0" smtClean="0">
                          <a:latin typeface="Arial" pitchFamily="34" charset="0"/>
                          <a:cs typeface="Arial" pitchFamily="34" charset="0"/>
                        </a:rPr>
                        <a:t> 10/100 </a:t>
                      </a:r>
                      <a:r>
                        <a:rPr lang="en-US" sz="800" baseline="0" dirty="0" err="1" smtClean="0">
                          <a:latin typeface="Arial" pitchFamily="34" charset="0"/>
                          <a:cs typeface="Arial" pitchFamily="34" charset="0"/>
                        </a:rPr>
                        <a:t>Lan</a:t>
                      </a:r>
                      <a:r>
                        <a:rPr lang="en-US" sz="800" baseline="0" dirty="0" smtClean="0">
                          <a:latin typeface="Arial" pitchFamily="34" charset="0"/>
                          <a:cs typeface="Arial" pitchFamily="34" charset="0"/>
                        </a:rPr>
                        <a:t> </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Video Compression</a:t>
                      </a:r>
                      <a:r>
                        <a:rPr lang="en-US" sz="800" baseline="0" dirty="0" smtClean="0">
                          <a:latin typeface="Arial" pitchFamily="34" charset="0"/>
                          <a:cs typeface="Arial" pitchFamily="34" charset="0"/>
                        </a:rPr>
                        <a:t> Type </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H.264, MPEG4,</a:t>
                      </a:r>
                      <a:r>
                        <a:rPr lang="en-US" sz="800" baseline="0" dirty="0" smtClean="0">
                          <a:latin typeface="Arial" pitchFamily="34" charset="0"/>
                          <a:cs typeface="Arial" pitchFamily="34" charset="0"/>
                        </a:rPr>
                        <a:t> MJPEG (Super </a:t>
                      </a:r>
                      <a:r>
                        <a:rPr lang="en-US" sz="800" baseline="0" dirty="0" err="1" smtClean="0">
                          <a:latin typeface="Arial" pitchFamily="34" charset="0"/>
                          <a:cs typeface="Arial" pitchFamily="34" charset="0"/>
                        </a:rPr>
                        <a:t>Fine~Low</a:t>
                      </a:r>
                      <a:r>
                        <a:rPr lang="en-US" sz="800" baseline="0" dirty="0" smtClean="0">
                          <a:latin typeface="Arial" pitchFamily="34" charset="0"/>
                          <a:cs typeface="Arial" pitchFamily="34" charset="0"/>
                        </a:rPr>
                        <a:t>)</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Resolution</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1920</a:t>
                      </a:r>
                      <a:r>
                        <a:rPr lang="en-US" sz="800" baseline="0" dirty="0" smtClean="0">
                          <a:latin typeface="Arial" pitchFamily="34" charset="0"/>
                          <a:cs typeface="Arial" pitchFamily="34" charset="0"/>
                        </a:rPr>
                        <a:t>X1080 (16:9) ~ 320X240 (4:3)</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Frame Rate</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Up to 30fps at All</a:t>
                      </a:r>
                      <a:r>
                        <a:rPr lang="en-US" sz="800" baseline="0" dirty="0" smtClean="0">
                          <a:latin typeface="Arial" pitchFamily="34" charset="0"/>
                          <a:cs typeface="Arial" pitchFamily="34" charset="0"/>
                        </a:rPr>
                        <a:t> Resolutions</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Streaming Capability</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Dual-Stream</a:t>
                      </a:r>
                      <a:r>
                        <a:rPr lang="en-US" sz="800" baseline="0" dirty="0" smtClean="0">
                          <a:latin typeface="Arial" pitchFamily="34" charset="0"/>
                          <a:cs typeface="Arial" pitchFamily="34" charset="0"/>
                        </a:rPr>
                        <a:t> at Different Rates and Resolutions</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IP</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IPv4, IPv6</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Protocol</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TCP/IP,</a:t>
                      </a:r>
                      <a:r>
                        <a:rPr lang="en-US" sz="800" baseline="0" dirty="0" smtClean="0">
                          <a:latin typeface="Arial" pitchFamily="34" charset="0"/>
                          <a:cs typeface="Arial" pitchFamily="34" charset="0"/>
                        </a:rPr>
                        <a:t> HTTP, DHCP, </a:t>
                      </a:r>
                      <a:r>
                        <a:rPr lang="en-US" sz="800" baseline="0" dirty="0" err="1" smtClean="0">
                          <a:latin typeface="Arial" pitchFamily="34" charset="0"/>
                          <a:cs typeface="Arial" pitchFamily="34" charset="0"/>
                        </a:rPr>
                        <a:t>PPPoE</a:t>
                      </a:r>
                      <a:r>
                        <a:rPr lang="en-US" sz="800" baseline="0" dirty="0" smtClean="0">
                          <a:latin typeface="Arial" pitchFamily="34" charset="0"/>
                          <a:cs typeface="Arial" pitchFamily="34" charset="0"/>
                        </a:rPr>
                        <a:t>, ICMP, ARP, RARP, RTSP, NTP, UDP, Multicast</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Maximum User Access</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20 Users</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Web Viewer</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Supported OS:</a:t>
                      </a:r>
                      <a:r>
                        <a:rPr lang="en-US" sz="800" baseline="0" dirty="0" smtClean="0">
                          <a:latin typeface="Arial" pitchFamily="34" charset="0"/>
                          <a:cs typeface="Arial" pitchFamily="34" charset="0"/>
                        </a:rPr>
                        <a:t> Windows XP / Vista / 7, MAC OS</a:t>
                      </a:r>
                    </a:p>
                    <a:p>
                      <a:r>
                        <a:rPr lang="en-US" sz="800" baseline="0" dirty="0" smtClean="0">
                          <a:latin typeface="Arial" pitchFamily="34" charset="0"/>
                          <a:cs typeface="Arial" pitchFamily="34" charset="0"/>
                        </a:rPr>
                        <a:t>Supported Browser: Internet Explorer, Google Chrome, Mozilla Firefox, Safari</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Video Management Software</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err="1" smtClean="0">
                          <a:latin typeface="Arial" pitchFamily="34" charset="0"/>
                          <a:cs typeface="Arial" pitchFamily="34" charset="0"/>
                        </a:rPr>
                        <a:t>NxMS</a:t>
                      </a:r>
                      <a:r>
                        <a:rPr lang="en-US" sz="800" dirty="0" smtClean="0">
                          <a:latin typeface="Arial" pitchFamily="34" charset="0"/>
                          <a:cs typeface="Arial" pitchFamily="34" charset="0"/>
                        </a:rPr>
                        <a:t>,</a:t>
                      </a:r>
                      <a:r>
                        <a:rPr lang="en-US" sz="800" baseline="0" dirty="0" smtClean="0">
                          <a:latin typeface="Arial" pitchFamily="34" charset="0"/>
                          <a:cs typeface="Arial" pitchFamily="34" charset="0"/>
                        </a:rPr>
                        <a:t> Pivot</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Privacy Zone</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solidFill>
                      <a:schemeClr val="bg1"/>
                    </a:solidFill>
                  </a:tcPr>
                </a:tc>
                <a:tc>
                  <a:txBody>
                    <a:bodyPr/>
                    <a:lstStyle/>
                    <a:p>
                      <a:r>
                        <a:rPr lang="en-US" sz="800" dirty="0" smtClean="0">
                          <a:latin typeface="Arial" pitchFamily="34" charset="0"/>
                          <a:cs typeface="Arial" pitchFamily="34" charset="0"/>
                        </a:rPr>
                        <a:t>Off, On (30 Programmable Zones)</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solidFill>
                      <a:schemeClr val="bg1"/>
                    </a:solidFill>
                  </a:tcPr>
                </a:tc>
              </a:tr>
            </a:tbl>
          </a:graphicData>
        </a:graphic>
      </p:graphicFrame>
      <p:sp>
        <p:nvSpPr>
          <p:cNvPr id="10" name="TextBox 9"/>
          <p:cNvSpPr txBox="1"/>
          <p:nvPr/>
        </p:nvSpPr>
        <p:spPr>
          <a:xfrm>
            <a:off x="318729" y="1679160"/>
            <a:ext cx="411631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SPECIFICATIONS*</a:t>
            </a:r>
            <a:endParaRPr lang="en-US" b="1" dirty="0">
              <a:latin typeface="Microsoft Sans Serif" pitchFamily="34" charset="0"/>
              <a:cs typeface="Microsoft Sans Serif" pitchFamily="34" charset="0"/>
            </a:endParaRPr>
          </a:p>
        </p:txBody>
      </p:sp>
      <p:pic>
        <p:nvPicPr>
          <p:cNvPr id="8" name="Picture 2" descr="C:\Users\lala\Desktop\DW\Untitled-3.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1" name="Rectangle 10"/>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2" name="Rectangle 11"/>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3" name="Rectangle 12"/>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4" name="Rectangle 13"/>
          <p:cNvSpPr/>
          <p:nvPr/>
        </p:nvSpPr>
        <p:spPr>
          <a:xfrm>
            <a:off x="6437375"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45</a:t>
            </a:r>
            <a:endParaRPr lang="en-US" sz="1000" b="1" dirty="0">
              <a:solidFill>
                <a:prstClr val="black"/>
              </a:solidFill>
              <a:latin typeface="Arial Narrow" pitchFamily="34" charset="0"/>
              <a:cs typeface="Arial" pitchFamily="34" charset="0"/>
            </a:endParaRPr>
          </a:p>
        </p:txBody>
      </p:sp>
    </p:spTree>
    <p:extLst>
      <p:ext uri="{BB962C8B-B14F-4D97-AF65-F5344CB8AC3E}">
        <p14:creationId xmlns:p14="http://schemas.microsoft.com/office/powerpoint/2010/main" val="15068980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313603992"/>
              </p:ext>
            </p:extLst>
          </p:nvPr>
        </p:nvGraphicFramePr>
        <p:xfrm>
          <a:off x="472129" y="2437838"/>
          <a:ext cx="6884441" cy="4357314"/>
        </p:xfrm>
        <a:graphic>
          <a:graphicData uri="http://schemas.openxmlformats.org/drawingml/2006/table">
            <a:tbl>
              <a:tblPr firstRow="1" bandRow="1">
                <a:tableStyleId>{5202B0CA-FC54-4496-8BCA-5EF66A818D29}</a:tableStyleId>
              </a:tblPr>
              <a:tblGrid>
                <a:gridCol w="2180996"/>
                <a:gridCol w="4703445"/>
              </a:tblGrid>
              <a:tr h="0">
                <a:tc gridSpan="2">
                  <a:txBody>
                    <a:bodyPr/>
                    <a:lstStyle/>
                    <a:p>
                      <a:r>
                        <a:rPr lang="en-US" sz="800" dirty="0" smtClean="0">
                          <a:latin typeface="Arial" pitchFamily="34" charset="0"/>
                          <a:cs typeface="Arial" pitchFamily="34" charset="0"/>
                        </a:rPr>
                        <a:t>ENVIRONMENTAL</a:t>
                      </a:r>
                      <a:endParaRPr lang="en-US" sz="800" dirty="0">
                        <a:latin typeface="Arial" pitchFamily="34" charset="0"/>
                        <a:cs typeface="Arial" pitchFamily="34" charset="0"/>
                      </a:endParaRPr>
                    </a:p>
                  </a:txBody>
                  <a:tcPr marL="164791" marR="164791" marT="106629" marB="106629">
                    <a:lnB w="3175" cap="flat" cmpd="sng" algn="ctr">
                      <a:solidFill>
                        <a:schemeClr val="bg1">
                          <a:lumMod val="65000"/>
                        </a:schemeClr>
                      </a:solidFill>
                      <a:prstDash val="solid"/>
                      <a:round/>
                      <a:headEnd type="none" w="med" len="med"/>
                      <a:tailEnd type="none" w="med" len="med"/>
                    </a:lnB>
                    <a:solidFill>
                      <a:schemeClr val="bg1">
                        <a:lumMod val="65000"/>
                      </a:schemeClr>
                    </a:solidFill>
                  </a:tcPr>
                </a:tc>
                <a:tc hMerge="1">
                  <a:txBody>
                    <a:bodyPr/>
                    <a:lstStyle/>
                    <a:p>
                      <a:endParaRPr lang="en-US" sz="600" dirty="0">
                        <a:latin typeface="Arial" pitchFamily="34" charset="0"/>
                        <a:cs typeface="Arial" pitchFamily="34" charset="0"/>
                      </a:endParaRPr>
                    </a:p>
                  </a:txBody>
                  <a:tcPr/>
                </a:tc>
              </a:tr>
              <a:tr h="0">
                <a:tc>
                  <a:txBody>
                    <a:bodyPr/>
                    <a:lstStyle/>
                    <a:p>
                      <a:r>
                        <a:rPr lang="en-US" sz="800" dirty="0" smtClean="0">
                          <a:latin typeface="Arial" pitchFamily="34" charset="0"/>
                          <a:cs typeface="Arial" pitchFamily="34" charset="0"/>
                        </a:rPr>
                        <a:t>Operating Temperature</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-10oC ~ 55oC (14oF ~ 131oF)</a:t>
                      </a:r>
                      <a:r>
                        <a:rPr lang="en-US" sz="800" baseline="0" dirty="0" smtClean="0">
                          <a:latin typeface="Arial" pitchFamily="34" charset="0"/>
                          <a:cs typeface="Arial" pitchFamily="34" charset="0"/>
                        </a:rPr>
                        <a:t> </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Operating Humidity </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Less than 90% (Non-Condensing) </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Storage Temperature</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-20oC</a:t>
                      </a:r>
                      <a:r>
                        <a:rPr lang="en-US" sz="800" baseline="0" dirty="0" smtClean="0">
                          <a:latin typeface="Arial" pitchFamily="34" charset="0"/>
                          <a:cs typeface="Arial" pitchFamily="34" charset="0"/>
                        </a:rPr>
                        <a:t> ~ 70oC (-4oF ~ 158oF) </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IP Rating</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IP66 (Protects against Dust and High Pressure Water)</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Other Certifications</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CE, FCC, </a:t>
                      </a:r>
                      <a:r>
                        <a:rPr lang="en-US" sz="800" dirty="0" err="1" smtClean="0">
                          <a:latin typeface="Arial" pitchFamily="34" charset="0"/>
                          <a:cs typeface="Arial" pitchFamily="34" charset="0"/>
                        </a:rPr>
                        <a:t>RoHS</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gridSpan="2">
                  <a:txBody>
                    <a:bodyPr/>
                    <a:lstStyle/>
                    <a:p>
                      <a:r>
                        <a:rPr lang="en-US" sz="800" dirty="0" smtClean="0">
                          <a:solidFill>
                            <a:schemeClr val="bg1"/>
                          </a:solidFill>
                          <a:latin typeface="Arial" pitchFamily="34" charset="0"/>
                          <a:cs typeface="Arial" pitchFamily="34" charset="0"/>
                        </a:rPr>
                        <a:t>ELECTRICAL</a:t>
                      </a:r>
                      <a:endParaRPr lang="en-US" sz="800" dirty="0">
                        <a:solidFill>
                          <a:schemeClr val="bg1"/>
                        </a:solidFill>
                        <a:latin typeface="Arial" pitchFamily="34" charset="0"/>
                        <a:cs typeface="Arial" pitchFamily="34" charset="0"/>
                      </a:endParaRPr>
                    </a:p>
                  </a:txBody>
                  <a:tcPr marL="164791" marR="164791" marT="106629" marB="106629">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65000"/>
                      </a:schemeClr>
                    </a:solidFill>
                  </a:tcPr>
                </a:tc>
                <a:tc hMerge="1">
                  <a:txBody>
                    <a:bodyPr/>
                    <a:lstStyle/>
                    <a:p>
                      <a:endParaRPr lang="en-US" sz="600" dirty="0">
                        <a:latin typeface="Arial" pitchFamily="34" charset="0"/>
                        <a:cs typeface="Arial" pitchFamily="34" charset="0"/>
                      </a:endParaRPr>
                    </a:p>
                  </a:txBody>
                  <a:tcPr>
                    <a:solidFill>
                      <a:schemeClr val="tx1"/>
                    </a:solidFill>
                  </a:tcPr>
                </a:tc>
              </a:tr>
              <a:tr h="0">
                <a:tc>
                  <a:txBody>
                    <a:bodyPr/>
                    <a:lstStyle/>
                    <a:p>
                      <a:r>
                        <a:rPr lang="en-US" sz="800" dirty="0" smtClean="0">
                          <a:latin typeface="Arial" pitchFamily="34" charset="0"/>
                          <a:cs typeface="Arial" pitchFamily="34" charset="0"/>
                        </a:rPr>
                        <a:t>Power Consumption</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DC12V, </a:t>
                      </a:r>
                      <a:r>
                        <a:rPr lang="en-US" sz="800" dirty="0" err="1" smtClean="0">
                          <a:latin typeface="Arial" pitchFamily="34" charset="0"/>
                          <a:cs typeface="Arial" pitchFamily="34" charset="0"/>
                        </a:rPr>
                        <a:t>PoE</a:t>
                      </a:r>
                      <a:r>
                        <a:rPr lang="en-US" sz="800" dirty="0" smtClean="0">
                          <a:latin typeface="Arial" pitchFamily="34" charset="0"/>
                          <a:cs typeface="Arial" pitchFamily="34" charset="0"/>
                        </a:rPr>
                        <a:t> (IEEE802.3af</a:t>
                      </a:r>
                      <a:r>
                        <a:rPr lang="en-US" sz="800" baseline="0" dirty="0" smtClean="0">
                          <a:latin typeface="Arial" pitchFamily="34" charset="0"/>
                          <a:cs typeface="Arial" pitchFamily="34" charset="0"/>
                        </a:rPr>
                        <a:t> Class 2) </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Power Requirement</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5.16W, 430mA </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gridSpan="2">
                  <a:txBody>
                    <a:bodyPr/>
                    <a:lstStyle/>
                    <a:p>
                      <a:r>
                        <a:rPr lang="en-US" sz="800" kern="1200" dirty="0" smtClean="0">
                          <a:solidFill>
                            <a:schemeClr val="bg1"/>
                          </a:solidFill>
                          <a:latin typeface="Arial" pitchFamily="34" charset="0"/>
                          <a:ea typeface="+mn-ea"/>
                          <a:cs typeface="Arial" pitchFamily="34" charset="0"/>
                        </a:rPr>
                        <a:t>MECHANICAL</a:t>
                      </a:r>
                      <a:r>
                        <a:rPr lang="en-US" sz="800" dirty="0" smtClean="0">
                          <a:latin typeface="Arial" pitchFamily="34" charset="0"/>
                          <a:cs typeface="Arial" pitchFamily="34" charset="0"/>
                        </a:rPr>
                        <a:t> </a:t>
                      </a:r>
                      <a:endParaRPr lang="en-US" sz="800" dirty="0">
                        <a:latin typeface="Arial" pitchFamily="34" charset="0"/>
                        <a:cs typeface="Arial" pitchFamily="34" charset="0"/>
                      </a:endParaRPr>
                    </a:p>
                  </a:txBody>
                  <a:tcPr marL="164791" marR="164791" marT="106629" marB="106629">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65000"/>
                      </a:schemeClr>
                    </a:solidFill>
                  </a:tcPr>
                </a:tc>
                <a:tc hMerge="1">
                  <a:txBody>
                    <a:bodyPr/>
                    <a:lstStyle/>
                    <a:p>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Material</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Aluminum</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Dimensions</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120 X 55.7</a:t>
                      </a:r>
                      <a:r>
                        <a:rPr lang="en-US" sz="800" baseline="0" dirty="0" smtClean="0">
                          <a:latin typeface="Arial" pitchFamily="34" charset="0"/>
                          <a:cs typeface="Arial" pitchFamily="34" charset="0"/>
                        </a:rPr>
                        <a:t> mm, 4.72 X 2.19 in</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r h="0">
                <a:tc>
                  <a:txBody>
                    <a:bodyPr/>
                    <a:lstStyle/>
                    <a:p>
                      <a:r>
                        <a:rPr lang="en-US" sz="800" dirty="0" smtClean="0">
                          <a:latin typeface="Arial" pitchFamily="34" charset="0"/>
                          <a:cs typeface="Arial" pitchFamily="34" charset="0"/>
                        </a:rPr>
                        <a:t>Weight</a:t>
                      </a:r>
                      <a:endParaRPr lang="en-US" sz="800" dirty="0">
                        <a:latin typeface="Arial" pitchFamily="34" charset="0"/>
                        <a:cs typeface="Arial" pitchFamily="34" charset="0"/>
                      </a:endParaRPr>
                    </a:p>
                  </a:txBody>
                  <a:tcPr marL="164791" marR="164791" marT="106629" marB="106629">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800" dirty="0" smtClean="0">
                          <a:latin typeface="Arial" pitchFamily="34" charset="0"/>
                          <a:cs typeface="Arial" pitchFamily="34" charset="0"/>
                        </a:rPr>
                        <a:t>0.728 </a:t>
                      </a:r>
                      <a:r>
                        <a:rPr lang="en-US" sz="800" dirty="0" err="1" smtClean="0">
                          <a:latin typeface="Arial" pitchFamily="34" charset="0"/>
                          <a:cs typeface="Arial" pitchFamily="34" charset="0"/>
                        </a:rPr>
                        <a:t>lbs</a:t>
                      </a:r>
                      <a:endParaRPr lang="en-US" sz="800" dirty="0">
                        <a:latin typeface="Arial" pitchFamily="34" charset="0"/>
                        <a:cs typeface="Arial" pitchFamily="34" charset="0"/>
                      </a:endParaRPr>
                    </a:p>
                  </a:txBody>
                  <a:tcPr marL="164791" marR="164791" marT="106629" marB="106629">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bl>
          </a:graphicData>
        </a:graphic>
      </p:graphicFrame>
      <p:sp>
        <p:nvSpPr>
          <p:cNvPr id="10" name="TextBox 9"/>
          <p:cNvSpPr txBox="1"/>
          <p:nvPr/>
        </p:nvSpPr>
        <p:spPr>
          <a:xfrm>
            <a:off x="318729" y="1679160"/>
            <a:ext cx="4116311"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SPECIFICATIONS*</a:t>
            </a:r>
            <a:endParaRPr lang="en-US" b="1" dirty="0">
              <a:latin typeface="Microsoft Sans Serif" pitchFamily="34" charset="0"/>
              <a:cs typeface="Microsoft Sans Serif" pitchFamily="34" charset="0"/>
            </a:endParaRPr>
          </a:p>
        </p:txBody>
      </p:sp>
      <p:sp>
        <p:nvSpPr>
          <p:cNvPr id="9" name="Rectangle 8"/>
          <p:cNvSpPr/>
          <p:nvPr/>
        </p:nvSpPr>
        <p:spPr>
          <a:xfrm>
            <a:off x="780492"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46</a:t>
            </a:r>
            <a:endParaRPr lang="en-US" sz="1000" b="1" dirty="0">
              <a:solidFill>
                <a:prstClr val="black"/>
              </a:solidFill>
              <a:latin typeface="Arial Narrow" pitchFamily="34" charset="0"/>
              <a:cs typeface="Arial" pitchFamily="34" charset="0"/>
            </a:endParaRPr>
          </a:p>
        </p:txBody>
      </p:sp>
      <p:sp>
        <p:nvSpPr>
          <p:cNvPr id="16" name="Rectangle 15"/>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7" name="Rectangle 16"/>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8" name="Rectangle 17"/>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Tree>
    <p:extLst>
      <p:ext uri="{BB962C8B-B14F-4D97-AF65-F5344CB8AC3E}">
        <p14:creationId xmlns:p14="http://schemas.microsoft.com/office/powerpoint/2010/main" val="16843206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18727" y="2365703"/>
            <a:ext cx="7032094" cy="4807353"/>
          </a:xfrm>
          <a:prstGeom prst="rect">
            <a:avLst/>
          </a:prstGeom>
          <a:noFill/>
        </p:spPr>
        <p:txBody>
          <a:bodyPr wrap="square" lIns="188860" tIns="94430" rIns="188860" bIns="94430" rtlCol="0">
            <a:spAutoFit/>
          </a:bodyPr>
          <a:lstStyle/>
          <a:p>
            <a:r>
              <a:rPr lang="en-US" sz="1000" dirty="0" smtClean="0">
                <a:latin typeface="Arial" pitchFamily="34" charset="0"/>
                <a:cs typeface="Arial" pitchFamily="34" charset="0"/>
              </a:rPr>
              <a:t>Before sending your camera for repair, check the following or contact your technical specialist. </a:t>
            </a:r>
          </a:p>
          <a:p>
            <a:endParaRPr lang="en-US" sz="1000" dirty="0">
              <a:latin typeface="Arial" pitchFamily="34" charset="0"/>
              <a:cs typeface="Arial" pitchFamily="34" charset="0"/>
            </a:endParaRPr>
          </a:p>
          <a:p>
            <a:r>
              <a:rPr lang="en-US" sz="1000" b="1" spc="200" dirty="0" smtClean="0">
                <a:latin typeface="Microsoft Sans Serif" pitchFamily="34" charset="0"/>
                <a:cs typeface="Microsoft Sans Serif" pitchFamily="34" charset="0"/>
              </a:rPr>
              <a:t>I can’t find my MEGAPIX camera on the IP Finder software. </a:t>
            </a:r>
          </a:p>
          <a:p>
            <a:pPr marL="354113" indent="-354113">
              <a:buFont typeface="Wingdings" pitchFamily="2" charset="2"/>
              <a:buChar char="§"/>
            </a:pPr>
            <a:r>
              <a:rPr lang="en-US" sz="1000" dirty="0" smtClean="0">
                <a:latin typeface="Arial" pitchFamily="34" charset="0"/>
                <a:cs typeface="Arial" pitchFamily="34" charset="0"/>
              </a:rPr>
              <a:t>Is the </a:t>
            </a:r>
            <a:r>
              <a:rPr lang="en-US" sz="1000" dirty="0" err="1" smtClean="0">
                <a:latin typeface="Arial" pitchFamily="34" charset="0"/>
                <a:cs typeface="Arial" pitchFamily="34" charset="0"/>
              </a:rPr>
              <a:t>PoE</a:t>
            </a:r>
            <a:r>
              <a:rPr lang="en-US" sz="1000" dirty="0" smtClean="0">
                <a:latin typeface="Arial" pitchFamily="34" charset="0"/>
                <a:cs typeface="Arial" pitchFamily="34" charset="0"/>
              </a:rPr>
              <a:t> cable connected properly?</a:t>
            </a:r>
            <a:br>
              <a:rPr lang="en-US" sz="1000" dirty="0" smtClean="0">
                <a:latin typeface="Arial" pitchFamily="34" charset="0"/>
                <a:cs typeface="Arial" pitchFamily="34" charset="0"/>
              </a:rPr>
            </a:br>
            <a:r>
              <a:rPr lang="en-US" sz="1000" dirty="0" smtClean="0">
                <a:latin typeface="Arial" pitchFamily="34" charset="0"/>
                <a:cs typeface="Arial" pitchFamily="34" charset="0"/>
              </a:rPr>
              <a:t>Make sure cable is tightly connected at both ends. It should make a “click” sound when connected properly. Make sure cable is intact and there are no cuts or exposed wires. </a:t>
            </a:r>
          </a:p>
          <a:p>
            <a:pPr marL="354113" indent="-354113">
              <a:buFont typeface="Wingdings" pitchFamily="2" charset="2"/>
              <a:buChar char="§"/>
            </a:pPr>
            <a:r>
              <a:rPr lang="en-US" sz="1000" dirty="0" smtClean="0">
                <a:latin typeface="Arial" pitchFamily="34" charset="0"/>
                <a:cs typeface="Arial" pitchFamily="34" charset="0"/>
              </a:rPr>
              <a:t>If Yes, are the camera’s LED lights turned on and blinking? </a:t>
            </a:r>
            <a:br>
              <a:rPr lang="en-US" sz="1000" dirty="0" smtClean="0">
                <a:latin typeface="Arial" pitchFamily="34" charset="0"/>
                <a:cs typeface="Arial" pitchFamily="34" charset="0"/>
              </a:rPr>
            </a:br>
            <a:r>
              <a:rPr lang="en-US" sz="1000" dirty="0" smtClean="0">
                <a:latin typeface="Arial" pitchFamily="34" charset="0"/>
                <a:cs typeface="Arial" pitchFamily="34" charset="0"/>
              </a:rPr>
              <a:t>The camera’s LED lights indicate that the camera is powered on. Blinking LED lights indicate that the camera has finished booting up and is transmitting data. </a:t>
            </a:r>
          </a:p>
          <a:p>
            <a:pPr marL="354113" indent="-354113">
              <a:buFont typeface="Wingdings" pitchFamily="2" charset="2"/>
              <a:buChar char="§"/>
            </a:pPr>
            <a:r>
              <a:rPr lang="en-US" sz="1000" dirty="0" smtClean="0">
                <a:latin typeface="Arial" pitchFamily="34" charset="0"/>
                <a:cs typeface="Arial" pitchFamily="34" charset="0"/>
              </a:rPr>
              <a:t>If Yes, is the internet working properly? </a:t>
            </a:r>
            <a:br>
              <a:rPr lang="en-US" sz="1000" dirty="0" smtClean="0">
                <a:latin typeface="Arial" pitchFamily="34" charset="0"/>
                <a:cs typeface="Arial" pitchFamily="34" charset="0"/>
              </a:rPr>
            </a:br>
            <a:r>
              <a:rPr lang="en-US" sz="1000" dirty="0" smtClean="0">
                <a:latin typeface="Arial" pitchFamily="34" charset="0"/>
                <a:cs typeface="Arial" pitchFamily="34" charset="0"/>
              </a:rPr>
              <a:t>Make sure you can connect to the internet with other devices on the network (ex. Your Computer). Your internet could be temporarily down. </a:t>
            </a:r>
          </a:p>
          <a:p>
            <a:pPr marL="354113" indent="-354113">
              <a:buFont typeface="Wingdings" pitchFamily="2" charset="2"/>
              <a:buChar char="§"/>
            </a:pPr>
            <a:r>
              <a:rPr lang="en-US" sz="1000" dirty="0" smtClean="0">
                <a:latin typeface="Arial" pitchFamily="34" charset="0"/>
                <a:cs typeface="Arial" pitchFamily="34" charset="0"/>
              </a:rPr>
              <a:t>If Yes, if using a power adaptor, does it meet camera’s power requirements? </a:t>
            </a:r>
            <a:br>
              <a:rPr lang="en-US" sz="1000" dirty="0" smtClean="0">
                <a:latin typeface="Arial" pitchFamily="34" charset="0"/>
                <a:cs typeface="Arial" pitchFamily="34" charset="0"/>
              </a:rPr>
            </a:br>
            <a:r>
              <a:rPr lang="en-US" sz="1000" dirty="0" smtClean="0">
                <a:latin typeface="Arial" pitchFamily="34" charset="0"/>
                <a:cs typeface="Arial" pitchFamily="34" charset="0"/>
              </a:rPr>
              <a:t>Power Requirements: DC12V (5.16W, 430mA), </a:t>
            </a:r>
            <a:r>
              <a:rPr lang="en-US" sz="1000" dirty="0" err="1" smtClean="0">
                <a:latin typeface="Arial" pitchFamily="34" charset="0"/>
                <a:cs typeface="Arial" pitchFamily="34" charset="0"/>
              </a:rPr>
              <a:t>PoE</a:t>
            </a:r>
            <a:r>
              <a:rPr lang="en-US" sz="1000" dirty="0" smtClean="0">
                <a:latin typeface="Arial" pitchFamily="34" charset="0"/>
                <a:cs typeface="Arial" pitchFamily="34" charset="0"/>
              </a:rPr>
              <a:t> Ports (Class 2, less than 7W) </a:t>
            </a:r>
          </a:p>
          <a:p>
            <a:pPr marL="354113" indent="-354113">
              <a:buFont typeface="Wingdings" pitchFamily="2" charset="2"/>
              <a:buChar char="§"/>
            </a:pPr>
            <a:r>
              <a:rPr lang="en-US" sz="1000" dirty="0" smtClean="0">
                <a:latin typeface="Arial" pitchFamily="34" charset="0"/>
                <a:cs typeface="Arial" pitchFamily="34" charset="0"/>
              </a:rPr>
              <a:t>If Yes, if using </a:t>
            </a:r>
            <a:r>
              <a:rPr lang="en-US" sz="1000" dirty="0" err="1" smtClean="0">
                <a:latin typeface="Arial" pitchFamily="34" charset="0"/>
                <a:cs typeface="Arial" pitchFamily="34" charset="0"/>
              </a:rPr>
              <a:t>PoE</a:t>
            </a:r>
            <a:r>
              <a:rPr lang="en-US" sz="1000" dirty="0" smtClean="0">
                <a:latin typeface="Arial" pitchFamily="34" charset="0"/>
                <a:cs typeface="Arial" pitchFamily="34" charset="0"/>
              </a:rPr>
              <a:t> Switch, is it connected to a proper internet outlet and operating properly? </a:t>
            </a:r>
            <a:br>
              <a:rPr lang="en-US" sz="1000" dirty="0" smtClean="0">
                <a:latin typeface="Arial" pitchFamily="34" charset="0"/>
                <a:cs typeface="Arial" pitchFamily="34" charset="0"/>
              </a:rPr>
            </a:br>
            <a:r>
              <a:rPr lang="en-US" sz="1000" dirty="0" smtClean="0">
                <a:latin typeface="Arial" pitchFamily="34" charset="0"/>
                <a:cs typeface="Arial" pitchFamily="34" charset="0"/>
              </a:rPr>
              <a:t>Make sure the </a:t>
            </a:r>
            <a:r>
              <a:rPr lang="en-US" sz="1000" dirty="0" err="1" smtClean="0">
                <a:latin typeface="Arial" pitchFamily="34" charset="0"/>
                <a:cs typeface="Arial" pitchFamily="34" charset="0"/>
              </a:rPr>
              <a:t>PoE</a:t>
            </a:r>
            <a:r>
              <a:rPr lang="en-US" sz="1000" dirty="0" smtClean="0">
                <a:latin typeface="Arial" pitchFamily="34" charset="0"/>
                <a:cs typeface="Arial" pitchFamily="34" charset="0"/>
              </a:rPr>
              <a:t> Switch is connected to a router/modem and the ports that have devices connected to them have a green LED on. </a:t>
            </a:r>
          </a:p>
          <a:p>
            <a:pPr marL="354113" indent="-354113">
              <a:buFont typeface="Wingdings" pitchFamily="2" charset="2"/>
              <a:buChar char="§"/>
            </a:pPr>
            <a:r>
              <a:rPr lang="en-US" sz="1000" dirty="0" smtClean="0">
                <a:latin typeface="Arial" pitchFamily="34" charset="0"/>
                <a:cs typeface="Arial" pitchFamily="34" charset="0"/>
              </a:rPr>
              <a:t>If Yes, is the computer on the same network as the MEGAPIX camera? </a:t>
            </a:r>
            <a:br>
              <a:rPr lang="en-US" sz="1000" dirty="0" smtClean="0">
                <a:latin typeface="Arial" pitchFamily="34" charset="0"/>
                <a:cs typeface="Arial" pitchFamily="34" charset="0"/>
              </a:rPr>
            </a:br>
            <a:r>
              <a:rPr lang="en-US" sz="1000" dirty="0" smtClean="0">
                <a:latin typeface="Arial" pitchFamily="34" charset="0"/>
                <a:cs typeface="Arial" pitchFamily="34" charset="0"/>
              </a:rPr>
              <a:t>Camera and computer should be connected to the same router. Contact your network </a:t>
            </a:r>
            <a:r>
              <a:rPr lang="en-US" sz="1000" dirty="0" err="1" smtClean="0">
                <a:latin typeface="Arial" pitchFamily="34" charset="0"/>
                <a:cs typeface="Arial" pitchFamily="34" charset="0"/>
              </a:rPr>
              <a:t>adminitrator</a:t>
            </a:r>
            <a:r>
              <a:rPr lang="en-US" sz="1000" dirty="0" smtClean="0">
                <a:latin typeface="Arial" pitchFamily="34" charset="0"/>
                <a:cs typeface="Arial" pitchFamily="34" charset="0"/>
              </a:rPr>
              <a:t> if you have more than one network available. </a:t>
            </a:r>
          </a:p>
          <a:p>
            <a:pPr marL="354113" indent="-354113">
              <a:buFont typeface="Wingdings" pitchFamily="2" charset="2"/>
              <a:buChar char="§"/>
            </a:pPr>
            <a:r>
              <a:rPr lang="en-US" sz="1000" dirty="0" smtClean="0">
                <a:latin typeface="Arial" pitchFamily="34" charset="0"/>
                <a:cs typeface="Arial" pitchFamily="34" charset="0"/>
              </a:rPr>
              <a:t>If Yes, try pinging the IP camera’s default IP address 192.168.1.123</a:t>
            </a:r>
            <a:br>
              <a:rPr lang="en-US" sz="1000" dirty="0" smtClean="0">
                <a:latin typeface="Arial" pitchFamily="34" charset="0"/>
                <a:cs typeface="Arial" pitchFamily="34" charset="0"/>
              </a:rPr>
            </a:br>
            <a:r>
              <a:rPr lang="en-US" sz="1000" dirty="0" smtClean="0">
                <a:latin typeface="Arial" pitchFamily="34" charset="0"/>
                <a:cs typeface="Arial" pitchFamily="34" charset="0"/>
              </a:rPr>
              <a:t>From your desktop, go to Start &gt; Programs &gt; Accessories &gt; Command Prompt. Type “ping 192.168.1.123” and press Enter. If you get the message “Request timed out,” </a:t>
            </a:r>
            <a:r>
              <a:rPr lang="en-US" sz="1000" dirty="0" err="1" smtClean="0">
                <a:latin typeface="Arial" pitchFamily="34" charset="0"/>
                <a:cs typeface="Arial" pitchFamily="34" charset="0"/>
              </a:rPr>
              <a:t>cmaera</a:t>
            </a:r>
            <a:r>
              <a:rPr lang="en-US" sz="1000" dirty="0" smtClean="0">
                <a:latin typeface="Arial" pitchFamily="34" charset="0"/>
                <a:cs typeface="Arial" pitchFamily="34" charset="0"/>
              </a:rPr>
              <a:t> is not connected. Camera is connected if you get data. </a:t>
            </a:r>
          </a:p>
          <a:p>
            <a:pPr marL="354113" indent="-354113">
              <a:buFont typeface="Wingdings" pitchFamily="2" charset="2"/>
              <a:buChar char="§"/>
            </a:pPr>
            <a:r>
              <a:rPr lang="en-US" sz="1000" dirty="0" smtClean="0">
                <a:latin typeface="Arial" pitchFamily="34" charset="0"/>
                <a:cs typeface="Arial" pitchFamily="34" charset="0"/>
              </a:rPr>
              <a:t>If Yes, try connecting the camera to a </a:t>
            </a:r>
            <a:r>
              <a:rPr lang="en-US" sz="1000" dirty="0" err="1" smtClean="0">
                <a:latin typeface="Arial" pitchFamily="34" charset="0"/>
                <a:cs typeface="Arial" pitchFamily="34" charset="0"/>
              </a:rPr>
              <a:t>differt</a:t>
            </a:r>
            <a:r>
              <a:rPr lang="en-US" sz="1000" dirty="0" smtClean="0">
                <a:latin typeface="Arial" pitchFamily="34" charset="0"/>
                <a:cs typeface="Arial" pitchFamily="34" charset="0"/>
              </a:rPr>
              <a:t> port in the </a:t>
            </a:r>
            <a:r>
              <a:rPr lang="en-US" sz="1000" dirty="0" err="1" smtClean="0">
                <a:latin typeface="Arial" pitchFamily="34" charset="0"/>
                <a:cs typeface="Arial" pitchFamily="34" charset="0"/>
              </a:rPr>
              <a:t>PoE</a:t>
            </a:r>
            <a:r>
              <a:rPr lang="en-US" sz="1000" dirty="0" smtClean="0">
                <a:latin typeface="Arial" pitchFamily="34" charset="0"/>
                <a:cs typeface="Arial" pitchFamily="34" charset="0"/>
              </a:rPr>
              <a:t> Switch. </a:t>
            </a:r>
            <a:br>
              <a:rPr lang="en-US" sz="1000" dirty="0" smtClean="0">
                <a:latin typeface="Arial" pitchFamily="34" charset="0"/>
                <a:cs typeface="Arial" pitchFamily="34" charset="0"/>
              </a:rPr>
            </a:br>
            <a:r>
              <a:rPr lang="en-US" sz="1000" dirty="0" smtClean="0">
                <a:latin typeface="Arial" pitchFamily="34" charset="0"/>
                <a:cs typeface="Arial" pitchFamily="34" charset="0"/>
              </a:rPr>
              <a:t>That specific Switch Port may be damaged or currently not working properly. </a:t>
            </a:r>
            <a:endParaRPr lang="en-US" sz="1000" dirty="0">
              <a:latin typeface="Arial" pitchFamily="34" charset="0"/>
              <a:cs typeface="Arial" pitchFamily="34" charset="0"/>
            </a:endParaRPr>
          </a:p>
          <a:p>
            <a:pPr marL="354113" indent="-354113">
              <a:buFont typeface="Wingdings" pitchFamily="2" charset="2"/>
              <a:buChar char="§"/>
            </a:pPr>
            <a:r>
              <a:rPr lang="en-US" sz="1000" dirty="0" smtClean="0">
                <a:latin typeface="Arial" pitchFamily="34" charset="0"/>
                <a:cs typeface="Arial" pitchFamily="34" charset="0"/>
              </a:rPr>
              <a:t>If Yes, try resetting the camera to default settings. </a:t>
            </a:r>
            <a:br>
              <a:rPr lang="en-US" sz="1000" dirty="0" smtClean="0">
                <a:latin typeface="Arial" pitchFamily="34" charset="0"/>
                <a:cs typeface="Arial" pitchFamily="34" charset="0"/>
              </a:rPr>
            </a:br>
            <a:r>
              <a:rPr lang="en-US" sz="1000" dirty="0" smtClean="0">
                <a:latin typeface="Arial" pitchFamily="34" charset="0"/>
                <a:cs typeface="Arial" pitchFamily="34" charset="0"/>
              </a:rPr>
              <a:t>Press the 2 buttons in the back together and hold for 5 seconds. The camera will return to factory </a:t>
            </a:r>
            <a:r>
              <a:rPr lang="en-US" sz="1000" dirty="0" err="1" smtClean="0">
                <a:latin typeface="Arial" pitchFamily="34" charset="0"/>
                <a:cs typeface="Arial" pitchFamily="34" charset="0"/>
              </a:rPr>
              <a:t>deafult</a:t>
            </a:r>
            <a:r>
              <a:rPr lang="en-US" sz="1000" dirty="0" smtClean="0">
                <a:latin typeface="Arial" pitchFamily="34" charset="0"/>
                <a:cs typeface="Arial" pitchFamily="34" charset="0"/>
              </a:rPr>
              <a:t> with default IP address 192.168.1.123. If your network supports DHCP, the camera will be found using the IP Finder software with an IP address that matches your network’s requirements. </a:t>
            </a:r>
          </a:p>
        </p:txBody>
      </p:sp>
      <p:grpSp>
        <p:nvGrpSpPr>
          <p:cNvPr id="15" name="Group 14"/>
          <p:cNvGrpSpPr/>
          <p:nvPr/>
        </p:nvGrpSpPr>
        <p:grpSpPr>
          <a:xfrm>
            <a:off x="304800" y="1932801"/>
            <a:ext cx="7032092" cy="276999"/>
            <a:chOff x="177006" y="829432"/>
            <a:chExt cx="3905282" cy="118870"/>
          </a:xfrm>
        </p:grpSpPr>
        <p:sp>
          <p:nvSpPr>
            <p:cNvPr id="18" name="Rectangle 17"/>
            <p:cNvSpPr/>
            <p:nvPr/>
          </p:nvSpPr>
          <p:spPr>
            <a:xfrm>
              <a:off x="205566" y="836612"/>
              <a:ext cx="1673636" cy="102394"/>
            </a:xfrm>
            <a:prstGeom prst="rect">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TextBox 18"/>
            <p:cNvSpPr txBox="1"/>
            <p:nvPr/>
          </p:nvSpPr>
          <p:spPr>
            <a:xfrm>
              <a:off x="177006" y="829432"/>
              <a:ext cx="2285999" cy="118870"/>
            </a:xfrm>
            <a:prstGeom prst="rect">
              <a:avLst/>
            </a:prstGeom>
            <a:noFill/>
          </p:spPr>
          <p:txBody>
            <a:bodyPr wrap="square" rtlCol="0">
              <a:spAutoFit/>
            </a:bodyPr>
            <a:lstStyle/>
            <a:p>
              <a:r>
                <a:rPr lang="en-US" sz="1200" b="1" smtClean="0">
                  <a:solidFill>
                    <a:schemeClr val="bg1"/>
                  </a:solidFill>
                  <a:latin typeface="Arial" pitchFamily="34" charset="0"/>
                  <a:cs typeface="Arial" pitchFamily="34" charset="0"/>
                </a:rPr>
                <a:t>TROUBLESHOOTING</a:t>
              </a:r>
              <a:endParaRPr lang="en-US" sz="1200" b="1" dirty="0">
                <a:solidFill>
                  <a:schemeClr val="bg1"/>
                </a:solidFill>
                <a:latin typeface="Arial" pitchFamily="34" charset="0"/>
                <a:cs typeface="Arial" pitchFamily="34" charset="0"/>
              </a:endParaRPr>
            </a:p>
          </p:txBody>
        </p:sp>
        <p:cxnSp>
          <p:nvCxnSpPr>
            <p:cNvPr id="20" name="Straight Connector 19"/>
            <p:cNvCxnSpPr/>
            <p:nvPr/>
          </p:nvCxnSpPr>
          <p:spPr>
            <a:xfrm>
              <a:off x="1853406" y="939006"/>
              <a:ext cx="2228882" cy="0"/>
            </a:xfrm>
            <a:prstGeom prst="line">
              <a:avLst/>
            </a:prstGeom>
            <a:ln w="25400">
              <a:solidFill>
                <a:schemeClr val="tx1"/>
              </a:solidFill>
            </a:ln>
          </p:spPr>
          <p:style>
            <a:lnRef idx="1">
              <a:schemeClr val="dk1"/>
            </a:lnRef>
            <a:fillRef idx="0">
              <a:schemeClr val="dk1"/>
            </a:fillRef>
            <a:effectRef idx="0">
              <a:schemeClr val="dk1"/>
            </a:effectRef>
            <a:fontRef idx="minor">
              <a:schemeClr val="tx1"/>
            </a:fontRef>
          </p:style>
        </p:cxnSp>
      </p:grpSp>
      <p:pic>
        <p:nvPicPr>
          <p:cNvPr id="11" name="Picture 2" descr="C:\Users\lala\Desktop\DW\Untitled-3.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7" name="Rectangle 16"/>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1" name="Rectangle 20"/>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2" name="Rectangle 21"/>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3" name="Rectangle 22"/>
          <p:cNvSpPr/>
          <p:nvPr/>
        </p:nvSpPr>
        <p:spPr>
          <a:xfrm>
            <a:off x="6437375"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47</a:t>
            </a:r>
            <a:endParaRPr lang="en-US" sz="1000" b="1" dirty="0">
              <a:solidFill>
                <a:prstClr val="black"/>
              </a:solidFill>
              <a:latin typeface="Arial Narrow" pitchFamily="34" charset="0"/>
              <a:cs typeface="Arial" pitchFamily="34" charset="0"/>
            </a:endParaRPr>
          </a:p>
        </p:txBody>
      </p:sp>
    </p:spTree>
    <p:extLst>
      <p:ext uri="{BB962C8B-B14F-4D97-AF65-F5344CB8AC3E}">
        <p14:creationId xmlns:p14="http://schemas.microsoft.com/office/powerpoint/2010/main" val="43613832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18727" y="2365703"/>
            <a:ext cx="7032094" cy="3422358"/>
          </a:xfrm>
          <a:prstGeom prst="rect">
            <a:avLst/>
          </a:prstGeom>
          <a:noFill/>
        </p:spPr>
        <p:txBody>
          <a:bodyPr wrap="square" lIns="188860" tIns="94430" rIns="188860" bIns="94430" rtlCol="0">
            <a:spAutoFit/>
          </a:bodyPr>
          <a:lstStyle/>
          <a:p>
            <a:r>
              <a:rPr lang="en-US" sz="1000" dirty="0" smtClean="0">
                <a:latin typeface="Arial" pitchFamily="34" charset="0"/>
                <a:cs typeface="Arial" pitchFamily="34" charset="0"/>
              </a:rPr>
              <a:t>Before sending your camera for repair, check the following or contact your technical specialist. </a:t>
            </a:r>
          </a:p>
          <a:p>
            <a:endParaRPr lang="en-US" sz="1000" dirty="0">
              <a:latin typeface="Arial" pitchFamily="34" charset="0"/>
              <a:cs typeface="Arial" pitchFamily="34" charset="0"/>
            </a:endParaRPr>
          </a:p>
          <a:p>
            <a:r>
              <a:rPr lang="en-US" sz="1000" b="1" spc="200" dirty="0" smtClean="0">
                <a:latin typeface="Microsoft Sans Serif" pitchFamily="34" charset="0"/>
                <a:cs typeface="Microsoft Sans Serif" pitchFamily="34" charset="0"/>
              </a:rPr>
              <a:t>I can’t connect to my MEGAPIX camera through the Web Browser</a:t>
            </a:r>
          </a:p>
          <a:p>
            <a:pPr marL="354113" indent="-354113">
              <a:buFont typeface="Wingdings" pitchFamily="2" charset="2"/>
              <a:buChar char="§"/>
            </a:pPr>
            <a:r>
              <a:rPr lang="en-US" sz="1000" dirty="0" smtClean="0">
                <a:latin typeface="Arial" pitchFamily="34" charset="0"/>
                <a:cs typeface="Arial" pitchFamily="34" charset="0"/>
              </a:rPr>
              <a:t>Are the camera’s LEDs on and blinking? </a:t>
            </a:r>
            <a:r>
              <a:rPr lang="en-US" sz="1000" dirty="0">
                <a:latin typeface="Arial" pitchFamily="34" charset="0"/>
                <a:cs typeface="Arial" pitchFamily="34" charset="0"/>
              </a:rPr>
              <a:t/>
            </a:r>
            <a:br>
              <a:rPr lang="en-US" sz="1000" dirty="0">
                <a:latin typeface="Arial" pitchFamily="34" charset="0"/>
                <a:cs typeface="Arial" pitchFamily="34" charset="0"/>
              </a:rPr>
            </a:br>
            <a:r>
              <a:rPr lang="en-US" sz="1000" dirty="0" smtClean="0">
                <a:latin typeface="Arial" pitchFamily="34" charset="0"/>
                <a:cs typeface="Arial" pitchFamily="34" charset="0"/>
              </a:rPr>
              <a:t>The camera’s LED indicates the camera is On. If the LED blinks, the camera has finished booting up and is transmitting data. </a:t>
            </a:r>
          </a:p>
          <a:p>
            <a:pPr marL="354113" indent="-354113">
              <a:buFont typeface="Wingdings" pitchFamily="2" charset="2"/>
              <a:buChar char="§"/>
            </a:pPr>
            <a:r>
              <a:rPr lang="en-US" sz="1000" dirty="0" smtClean="0">
                <a:latin typeface="Arial" pitchFamily="34" charset="0"/>
                <a:cs typeface="Arial" pitchFamily="34" charset="0"/>
              </a:rPr>
              <a:t>If Yes, is the internet working properly? </a:t>
            </a:r>
            <a:br>
              <a:rPr lang="en-US" sz="1000" dirty="0" smtClean="0">
                <a:latin typeface="Arial" pitchFamily="34" charset="0"/>
                <a:cs typeface="Arial" pitchFamily="34" charset="0"/>
              </a:rPr>
            </a:br>
            <a:r>
              <a:rPr lang="en-US" sz="1000" dirty="0" smtClean="0">
                <a:latin typeface="Arial" pitchFamily="34" charset="0"/>
                <a:cs typeface="Arial" pitchFamily="34" charset="0"/>
              </a:rPr>
              <a:t>Make sure you connect to the internet with other devices on the network (ex. Your Computer). Your internet could be temporarily down. </a:t>
            </a:r>
          </a:p>
          <a:p>
            <a:pPr marL="354113" indent="-354113">
              <a:buFont typeface="Wingdings" pitchFamily="2" charset="2"/>
              <a:buChar char="§"/>
            </a:pPr>
            <a:r>
              <a:rPr lang="en-US" sz="1000" dirty="0" smtClean="0">
                <a:latin typeface="Arial" pitchFamily="34" charset="0"/>
                <a:cs typeface="Arial" pitchFamily="34" charset="0"/>
              </a:rPr>
              <a:t>If Yes, is the computer on the same network as the IP camera? </a:t>
            </a:r>
            <a:br>
              <a:rPr lang="en-US" sz="1000" dirty="0" smtClean="0">
                <a:latin typeface="Arial" pitchFamily="34" charset="0"/>
                <a:cs typeface="Arial" pitchFamily="34" charset="0"/>
              </a:rPr>
            </a:br>
            <a:r>
              <a:rPr lang="en-US" sz="1000" dirty="0" smtClean="0">
                <a:latin typeface="Arial" pitchFamily="34" charset="0"/>
                <a:cs typeface="Arial" pitchFamily="34" charset="0"/>
              </a:rPr>
              <a:t>Camera and computer should be connected on the same router. Contact your network administrator if you have more than one network available. </a:t>
            </a:r>
          </a:p>
          <a:p>
            <a:pPr marL="354113" indent="-354113">
              <a:buFont typeface="Wingdings" pitchFamily="2" charset="2"/>
              <a:buChar char="§"/>
            </a:pPr>
            <a:r>
              <a:rPr lang="en-US" sz="1000" dirty="0" smtClean="0">
                <a:latin typeface="Arial" pitchFamily="34" charset="0"/>
                <a:cs typeface="Arial" pitchFamily="34" charset="0"/>
              </a:rPr>
              <a:t>If Yes, try pinging  the MEGAPIX camera’s IP address as it appears on the IP finder. </a:t>
            </a:r>
            <a:r>
              <a:rPr lang="en-US" sz="1000" dirty="0">
                <a:latin typeface="Arial" pitchFamily="34" charset="0"/>
                <a:cs typeface="Arial" pitchFamily="34" charset="0"/>
              </a:rPr>
              <a:t/>
            </a:r>
            <a:br>
              <a:rPr lang="en-US" sz="1000" dirty="0">
                <a:latin typeface="Arial" pitchFamily="34" charset="0"/>
                <a:cs typeface="Arial" pitchFamily="34" charset="0"/>
              </a:rPr>
            </a:br>
            <a:r>
              <a:rPr lang="en-US" sz="1000" dirty="0" smtClean="0">
                <a:latin typeface="Arial" pitchFamily="34" charset="0"/>
                <a:cs typeface="Arial" pitchFamily="34" charset="0"/>
              </a:rPr>
              <a:t>From your desktop, go to Start &gt; Programs &gt; Accessories &gt; Command Prompt. Type “ping” followed by the camera’s IP address; then, press Enter. If you get the message “Request timed out,” camera is not connected. If you get data back, that means the camera is connected. </a:t>
            </a:r>
          </a:p>
          <a:p>
            <a:pPr marL="354113" indent="-354113">
              <a:buFont typeface="Wingdings" pitchFamily="2" charset="2"/>
              <a:buChar char="§"/>
            </a:pPr>
            <a:r>
              <a:rPr lang="en-US" sz="1000" dirty="0" smtClean="0">
                <a:latin typeface="Arial" pitchFamily="34" charset="0"/>
                <a:cs typeface="Arial" pitchFamily="34" charset="0"/>
              </a:rPr>
              <a:t>If Yes, try connecting the camera, to a different port in the </a:t>
            </a:r>
            <a:r>
              <a:rPr lang="en-US" sz="1000" dirty="0" err="1" smtClean="0">
                <a:latin typeface="Arial" pitchFamily="34" charset="0"/>
                <a:cs typeface="Arial" pitchFamily="34" charset="0"/>
              </a:rPr>
              <a:t>PoE</a:t>
            </a:r>
            <a:r>
              <a:rPr lang="en-US" sz="1000" dirty="0" smtClean="0">
                <a:latin typeface="Arial" pitchFamily="34" charset="0"/>
                <a:cs typeface="Arial" pitchFamily="34" charset="0"/>
              </a:rPr>
              <a:t> Switch. </a:t>
            </a:r>
            <a:br>
              <a:rPr lang="en-US" sz="1000" dirty="0" smtClean="0">
                <a:latin typeface="Arial" pitchFamily="34" charset="0"/>
                <a:cs typeface="Arial" pitchFamily="34" charset="0"/>
              </a:rPr>
            </a:br>
            <a:r>
              <a:rPr lang="en-US" sz="1000" dirty="0" smtClean="0">
                <a:latin typeface="Arial" pitchFamily="34" charset="0"/>
                <a:cs typeface="Arial" pitchFamily="34" charset="0"/>
              </a:rPr>
              <a:t>That specific Switch Port may be damaged or currently not operating properly. </a:t>
            </a:r>
          </a:p>
          <a:p>
            <a:pPr marL="354113" indent="-354113">
              <a:buFont typeface="Wingdings" pitchFamily="2" charset="2"/>
              <a:buChar char="§"/>
            </a:pPr>
            <a:r>
              <a:rPr lang="en-US" sz="1000" dirty="0" smtClean="0">
                <a:latin typeface="Arial" pitchFamily="34" charset="0"/>
                <a:cs typeface="Arial" pitchFamily="34" charset="0"/>
              </a:rPr>
              <a:t>If Yes, check your security settings on your internet browser. </a:t>
            </a:r>
            <a:br>
              <a:rPr lang="en-US" sz="1000" dirty="0" smtClean="0">
                <a:latin typeface="Arial" pitchFamily="34" charset="0"/>
                <a:cs typeface="Arial" pitchFamily="34" charset="0"/>
              </a:rPr>
            </a:br>
            <a:r>
              <a:rPr lang="en-US" sz="1000" dirty="0" smtClean="0">
                <a:latin typeface="Arial" pitchFamily="34" charset="0"/>
                <a:cs typeface="Arial" pitchFamily="34" charset="0"/>
              </a:rPr>
              <a:t>Try adding the camera’s IP address to the trusted sites list in your Internet Options. *Setup may vary depending on the browser you use. </a:t>
            </a:r>
          </a:p>
        </p:txBody>
      </p:sp>
      <p:grpSp>
        <p:nvGrpSpPr>
          <p:cNvPr id="15" name="Group 14"/>
          <p:cNvGrpSpPr/>
          <p:nvPr/>
        </p:nvGrpSpPr>
        <p:grpSpPr>
          <a:xfrm>
            <a:off x="304800" y="1932801"/>
            <a:ext cx="7032092" cy="276999"/>
            <a:chOff x="177006" y="829432"/>
            <a:chExt cx="3905282" cy="118870"/>
          </a:xfrm>
        </p:grpSpPr>
        <p:sp>
          <p:nvSpPr>
            <p:cNvPr id="18" name="Rectangle 17"/>
            <p:cNvSpPr/>
            <p:nvPr/>
          </p:nvSpPr>
          <p:spPr>
            <a:xfrm>
              <a:off x="205566" y="836612"/>
              <a:ext cx="1673636" cy="102394"/>
            </a:xfrm>
            <a:prstGeom prst="rect">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TextBox 18"/>
            <p:cNvSpPr txBox="1"/>
            <p:nvPr/>
          </p:nvSpPr>
          <p:spPr>
            <a:xfrm>
              <a:off x="177006" y="829432"/>
              <a:ext cx="2285999" cy="118870"/>
            </a:xfrm>
            <a:prstGeom prst="rect">
              <a:avLst/>
            </a:prstGeom>
            <a:noFill/>
          </p:spPr>
          <p:txBody>
            <a:bodyPr wrap="square" rtlCol="0">
              <a:spAutoFit/>
            </a:bodyPr>
            <a:lstStyle/>
            <a:p>
              <a:r>
                <a:rPr lang="en-US" sz="1200" b="1" smtClean="0">
                  <a:solidFill>
                    <a:schemeClr val="bg1"/>
                  </a:solidFill>
                  <a:latin typeface="Arial" pitchFamily="34" charset="0"/>
                  <a:cs typeface="Arial" pitchFamily="34" charset="0"/>
                </a:rPr>
                <a:t>TROUBLESHOOTING</a:t>
              </a:r>
              <a:endParaRPr lang="en-US" sz="1200" b="1" dirty="0">
                <a:solidFill>
                  <a:schemeClr val="bg1"/>
                </a:solidFill>
                <a:latin typeface="Arial" pitchFamily="34" charset="0"/>
                <a:cs typeface="Arial" pitchFamily="34" charset="0"/>
              </a:endParaRPr>
            </a:p>
          </p:txBody>
        </p:sp>
        <p:cxnSp>
          <p:nvCxnSpPr>
            <p:cNvPr id="20" name="Straight Connector 19"/>
            <p:cNvCxnSpPr/>
            <p:nvPr/>
          </p:nvCxnSpPr>
          <p:spPr>
            <a:xfrm>
              <a:off x="1853406" y="939006"/>
              <a:ext cx="2228882" cy="0"/>
            </a:xfrm>
            <a:prstGeom prst="line">
              <a:avLst/>
            </a:prstGeom>
            <a:ln w="25400">
              <a:solidFill>
                <a:schemeClr val="tx1"/>
              </a:solidFill>
            </a:ln>
          </p:spPr>
          <p:style>
            <a:lnRef idx="1">
              <a:schemeClr val="dk1"/>
            </a:lnRef>
            <a:fillRef idx="0">
              <a:schemeClr val="dk1"/>
            </a:fillRef>
            <a:effectRef idx="0">
              <a:schemeClr val="dk1"/>
            </a:effectRef>
            <a:fontRef idx="minor">
              <a:schemeClr val="tx1"/>
            </a:fontRef>
          </p:style>
        </p:cxnSp>
      </p:grpSp>
      <p:sp>
        <p:nvSpPr>
          <p:cNvPr id="12" name="Rectangle 11"/>
          <p:cNvSpPr/>
          <p:nvPr/>
        </p:nvSpPr>
        <p:spPr>
          <a:xfrm>
            <a:off x="780492"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48</a:t>
            </a:r>
            <a:endParaRPr lang="en-US" sz="1000" b="1" dirty="0">
              <a:solidFill>
                <a:prstClr val="black"/>
              </a:solidFill>
              <a:latin typeface="Arial Narrow" pitchFamily="34" charset="0"/>
              <a:cs typeface="Arial" pitchFamily="34" charset="0"/>
            </a:endParaRPr>
          </a:p>
        </p:txBody>
      </p:sp>
      <p:sp>
        <p:nvSpPr>
          <p:cNvPr id="13" name="Rectangle 12"/>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4" name="Rectangle 13"/>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6" name="Rectangle 15"/>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Tree>
    <p:extLst>
      <p:ext uri="{BB962C8B-B14F-4D97-AF65-F5344CB8AC3E}">
        <p14:creationId xmlns:p14="http://schemas.microsoft.com/office/powerpoint/2010/main" val="4674760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18727" y="2365703"/>
            <a:ext cx="7032094" cy="4191800"/>
          </a:xfrm>
          <a:prstGeom prst="rect">
            <a:avLst/>
          </a:prstGeom>
          <a:noFill/>
        </p:spPr>
        <p:txBody>
          <a:bodyPr wrap="square" lIns="188860" tIns="94430" rIns="188860" bIns="94430" rtlCol="0">
            <a:spAutoFit/>
          </a:bodyPr>
          <a:lstStyle/>
          <a:p>
            <a:r>
              <a:rPr lang="en-US" sz="1000" dirty="0" smtClean="0">
                <a:latin typeface="Arial" pitchFamily="34" charset="0"/>
                <a:cs typeface="Arial" pitchFamily="34" charset="0"/>
              </a:rPr>
              <a:t>Before sending your camera for repair, check the following or contact your technical specialist. </a:t>
            </a:r>
          </a:p>
          <a:p>
            <a:endParaRPr lang="en-US" sz="1000" dirty="0">
              <a:latin typeface="Arial" pitchFamily="34" charset="0"/>
              <a:cs typeface="Arial" pitchFamily="34" charset="0"/>
            </a:endParaRPr>
          </a:p>
          <a:p>
            <a:r>
              <a:rPr lang="en-US" sz="1000" b="1" spc="200" dirty="0" smtClean="0">
                <a:latin typeface="Microsoft Sans Serif" pitchFamily="34" charset="0"/>
                <a:cs typeface="Microsoft Sans Serif" pitchFamily="34" charset="0"/>
              </a:rPr>
              <a:t>I can’t see the live video of my MEGAPIX camera. </a:t>
            </a:r>
          </a:p>
          <a:p>
            <a:pPr marL="354113" indent="-354113">
              <a:buFont typeface="Wingdings" pitchFamily="2" charset="2"/>
              <a:buChar char="§"/>
            </a:pPr>
            <a:r>
              <a:rPr lang="en-US" sz="1000" dirty="0" smtClean="0">
                <a:latin typeface="Arial" pitchFamily="34" charset="0"/>
                <a:cs typeface="Arial" pitchFamily="34" charset="0"/>
              </a:rPr>
              <a:t>Are you trying to view the camera’s video from an Internet Explorer browser? </a:t>
            </a:r>
            <a:r>
              <a:rPr lang="en-US" sz="1000" dirty="0">
                <a:latin typeface="Arial" pitchFamily="34" charset="0"/>
                <a:cs typeface="Arial" pitchFamily="34" charset="0"/>
              </a:rPr>
              <a:t/>
            </a:r>
            <a:br>
              <a:rPr lang="en-US" sz="1000" dirty="0">
                <a:latin typeface="Arial" pitchFamily="34" charset="0"/>
                <a:cs typeface="Arial" pitchFamily="34" charset="0"/>
              </a:rPr>
            </a:br>
            <a:r>
              <a:rPr lang="en-US" sz="1000" dirty="0" smtClean="0">
                <a:latin typeface="Arial" pitchFamily="34" charset="0"/>
                <a:cs typeface="Arial" pitchFamily="34" charset="0"/>
              </a:rPr>
              <a:t>Make sure you have the minimum PC requirements to view the MPA20M camera. *See below for more information. </a:t>
            </a:r>
            <a:endParaRPr lang="en-US" sz="1000" dirty="0">
              <a:latin typeface="Arial" pitchFamily="34" charset="0"/>
              <a:cs typeface="Arial" pitchFamily="34" charset="0"/>
            </a:endParaRPr>
          </a:p>
          <a:p>
            <a:pPr marL="354113" indent="-354113">
              <a:buFont typeface="Wingdings" pitchFamily="2" charset="2"/>
              <a:buChar char="§"/>
            </a:pPr>
            <a:r>
              <a:rPr lang="en-US" sz="1000" dirty="0" smtClean="0">
                <a:latin typeface="Arial" pitchFamily="34" charset="0"/>
                <a:cs typeface="Arial" pitchFamily="34" charset="0"/>
              </a:rPr>
              <a:t>If Yes, did you install ActiveX files? </a:t>
            </a:r>
            <a:br>
              <a:rPr lang="en-US" sz="1000" dirty="0" smtClean="0">
                <a:latin typeface="Arial" pitchFamily="34" charset="0"/>
                <a:cs typeface="Arial" pitchFamily="34" charset="0"/>
              </a:rPr>
            </a:br>
            <a:r>
              <a:rPr lang="en-US" sz="1000" dirty="0" smtClean="0">
                <a:latin typeface="Arial" pitchFamily="34" charset="0"/>
                <a:cs typeface="Arial" pitchFamily="34" charset="0"/>
              </a:rPr>
              <a:t>When you connect to your MEGAPIX camera for the first time, your browser will ask you to install ActiveX. Make sure your Web Browser’s security settings do not </a:t>
            </a:r>
            <a:r>
              <a:rPr lang="en-US" sz="1000" dirty="0" err="1" smtClean="0">
                <a:latin typeface="Arial" pitchFamily="34" charset="0"/>
                <a:cs typeface="Arial" pitchFamily="34" charset="0"/>
              </a:rPr>
              <a:t>blcok</a:t>
            </a:r>
            <a:r>
              <a:rPr lang="en-US" sz="1000" dirty="0" smtClean="0">
                <a:latin typeface="Arial" pitchFamily="34" charset="0"/>
                <a:cs typeface="Arial" pitchFamily="34" charset="0"/>
              </a:rPr>
              <a:t> pop-up windows and allows ActiveX files to be installed and used. </a:t>
            </a:r>
            <a:r>
              <a:rPr lang="en-US" sz="1000" dirty="0">
                <a:latin typeface="Arial" pitchFamily="34" charset="0"/>
                <a:cs typeface="Arial" pitchFamily="34" charset="0"/>
              </a:rPr>
              <a:t> </a:t>
            </a:r>
            <a:r>
              <a:rPr lang="en-US" sz="1000" dirty="0" smtClean="0">
                <a:latin typeface="Arial" pitchFamily="34" charset="0"/>
                <a:cs typeface="Arial" pitchFamily="34" charset="0"/>
              </a:rPr>
              <a:t>*Setup may vary </a:t>
            </a:r>
            <a:r>
              <a:rPr lang="en-US" sz="1000" dirty="0" err="1" smtClean="0">
                <a:latin typeface="Arial" pitchFamily="34" charset="0"/>
                <a:cs typeface="Arial" pitchFamily="34" charset="0"/>
              </a:rPr>
              <a:t>dpeending</a:t>
            </a:r>
            <a:r>
              <a:rPr lang="en-US" sz="1000" dirty="0" smtClean="0">
                <a:latin typeface="Arial" pitchFamily="34" charset="0"/>
                <a:cs typeface="Arial" pitchFamily="34" charset="0"/>
              </a:rPr>
              <a:t> on the browser you use. </a:t>
            </a:r>
          </a:p>
          <a:p>
            <a:pPr marL="354113" indent="-354113">
              <a:buFont typeface="Wingdings" pitchFamily="2" charset="2"/>
              <a:buChar char="§"/>
            </a:pPr>
            <a:r>
              <a:rPr lang="en-US" sz="1000" dirty="0" smtClean="0">
                <a:latin typeface="Arial" pitchFamily="34" charset="0"/>
                <a:cs typeface="Arial" pitchFamily="34" charset="0"/>
              </a:rPr>
              <a:t>If Yes, make sure nothing is blocking the MPA20M camera’s lens. </a:t>
            </a:r>
          </a:p>
          <a:p>
            <a:pPr marL="354113" indent="-354113">
              <a:buFont typeface="Wingdings" pitchFamily="2" charset="2"/>
              <a:buChar char="§"/>
            </a:pPr>
            <a:r>
              <a:rPr lang="en-US" sz="1000" dirty="0" smtClean="0">
                <a:latin typeface="Arial" pitchFamily="34" charset="0"/>
                <a:cs typeface="Arial" pitchFamily="34" charset="0"/>
              </a:rPr>
              <a:t>Are you trying to view the camera’s video from a different browser than Internet Explorer (ex. Google Chrome, Mozilla Firefox, MAC Safari)? </a:t>
            </a:r>
          </a:p>
          <a:p>
            <a:pPr marL="354113" indent="-354113">
              <a:buFont typeface="Wingdings" pitchFamily="2" charset="2"/>
              <a:buChar char="§"/>
            </a:pPr>
            <a:r>
              <a:rPr lang="en-US" sz="1000" dirty="0" smtClean="0">
                <a:latin typeface="Arial" pitchFamily="34" charset="0"/>
                <a:cs typeface="Arial" pitchFamily="34" charset="0"/>
              </a:rPr>
              <a:t>If Yes, at least one of the streams of the camera must have Codec set to MJPEG. </a:t>
            </a:r>
            <a:br>
              <a:rPr lang="en-US" sz="1000" dirty="0" smtClean="0">
                <a:latin typeface="Arial" pitchFamily="34" charset="0"/>
                <a:cs typeface="Arial" pitchFamily="34" charset="0"/>
              </a:rPr>
            </a:br>
            <a:r>
              <a:rPr lang="en-US" sz="1000" dirty="0" smtClean="0">
                <a:latin typeface="Arial" pitchFamily="34" charset="0"/>
                <a:cs typeface="Arial" pitchFamily="34" charset="0"/>
              </a:rPr>
              <a:t>Go to the camera’s setup menu. Select Stream Settings. Select one of the streams and change its codec to MJPEG. Click Save and </a:t>
            </a:r>
            <a:r>
              <a:rPr lang="en-US" sz="1000" dirty="0" err="1" smtClean="0">
                <a:latin typeface="Arial" pitchFamily="34" charset="0"/>
                <a:cs typeface="Arial" pitchFamily="34" charset="0"/>
              </a:rPr>
              <a:t>Reolad</a:t>
            </a:r>
            <a:r>
              <a:rPr lang="en-US" sz="1000" dirty="0" smtClean="0">
                <a:latin typeface="Arial" pitchFamily="34" charset="0"/>
                <a:cs typeface="Arial" pitchFamily="34" charset="0"/>
              </a:rPr>
              <a:t> to save changes. Go back to live screen and at the bottom of the screen, select the stream you have set to MJPEG. Live video will start streaming to your web browser. </a:t>
            </a:r>
          </a:p>
          <a:p>
            <a:pPr marL="354113" indent="-354113">
              <a:buFont typeface="Wingdings" pitchFamily="2" charset="2"/>
              <a:buChar char="§"/>
            </a:pPr>
            <a:endParaRPr lang="en-US" sz="1000" dirty="0">
              <a:latin typeface="Arial" pitchFamily="34" charset="0"/>
              <a:cs typeface="Arial" pitchFamily="34" charset="0"/>
            </a:endParaRPr>
          </a:p>
          <a:p>
            <a:r>
              <a:rPr lang="en-US" sz="1000" b="1" spc="200" dirty="0">
                <a:latin typeface="Microsoft Sans Serif" pitchFamily="34" charset="0"/>
                <a:cs typeface="Microsoft Sans Serif" pitchFamily="34" charset="0"/>
              </a:rPr>
              <a:t>W</a:t>
            </a:r>
            <a:r>
              <a:rPr lang="en-US" sz="1000" b="1" spc="200" dirty="0" smtClean="0">
                <a:latin typeface="Microsoft Sans Serif" pitchFamily="34" charset="0"/>
                <a:cs typeface="Microsoft Sans Serif" pitchFamily="34" charset="0"/>
              </a:rPr>
              <a:t>eb Viewer Specifications </a:t>
            </a:r>
            <a:endParaRPr lang="en-US" sz="1000" b="1" spc="200" dirty="0">
              <a:latin typeface="Microsoft Sans Serif" pitchFamily="34" charset="0"/>
              <a:cs typeface="Microsoft Sans Serif" pitchFamily="34" charset="0"/>
            </a:endParaRPr>
          </a:p>
          <a:p>
            <a:endParaRPr lang="en-US" sz="1000" i="1" dirty="0" smtClean="0">
              <a:latin typeface="Arial" pitchFamily="34" charset="0"/>
              <a:cs typeface="Arial" pitchFamily="34" charset="0"/>
            </a:endParaRPr>
          </a:p>
          <a:p>
            <a:r>
              <a:rPr lang="en-US" sz="1000" i="1" dirty="0" smtClean="0">
                <a:latin typeface="Arial" pitchFamily="34" charset="0"/>
                <a:cs typeface="Arial" pitchFamily="34" charset="0"/>
              </a:rPr>
              <a:t>Minimum Requirements for PC </a:t>
            </a:r>
            <a:r>
              <a:rPr lang="en-US" sz="1000" dirty="0" smtClean="0">
                <a:latin typeface="Arial" pitchFamily="34" charset="0"/>
                <a:cs typeface="Arial" pitchFamily="34" charset="0"/>
              </a:rPr>
              <a:t/>
            </a:r>
            <a:br>
              <a:rPr lang="en-US" sz="1000" dirty="0" smtClean="0">
                <a:latin typeface="Arial" pitchFamily="34" charset="0"/>
                <a:cs typeface="Arial" pitchFamily="34" charset="0"/>
              </a:rPr>
            </a:br>
            <a:r>
              <a:rPr lang="en-US" sz="1000" b="1" dirty="0" smtClean="0">
                <a:latin typeface="Arial" pitchFamily="34" charset="0"/>
                <a:cs typeface="Arial" pitchFamily="34" charset="0"/>
              </a:rPr>
              <a:t>CPU</a:t>
            </a:r>
            <a:r>
              <a:rPr lang="en-US" sz="1000" dirty="0" smtClean="0">
                <a:latin typeface="Arial" pitchFamily="34" charset="0"/>
                <a:cs typeface="Arial" pitchFamily="34" charset="0"/>
              </a:rPr>
              <a:t>	Intel P4 2.0GHz Dual Core</a:t>
            </a:r>
            <a:br>
              <a:rPr lang="en-US" sz="1000" dirty="0" smtClean="0">
                <a:latin typeface="Arial" pitchFamily="34" charset="0"/>
                <a:cs typeface="Arial" pitchFamily="34" charset="0"/>
              </a:rPr>
            </a:br>
            <a:r>
              <a:rPr lang="en-US" sz="1000" b="1" dirty="0" smtClean="0">
                <a:latin typeface="Arial" pitchFamily="34" charset="0"/>
                <a:cs typeface="Arial" pitchFamily="34" charset="0"/>
              </a:rPr>
              <a:t>RAM</a:t>
            </a:r>
            <a:r>
              <a:rPr lang="en-US" sz="1000" dirty="0" smtClean="0">
                <a:latin typeface="Arial" pitchFamily="34" charset="0"/>
                <a:cs typeface="Arial" pitchFamily="34" charset="0"/>
              </a:rPr>
              <a:t> 	More than 1GB</a:t>
            </a:r>
            <a:br>
              <a:rPr lang="en-US" sz="1000" dirty="0" smtClean="0">
                <a:latin typeface="Arial" pitchFamily="34" charset="0"/>
                <a:cs typeface="Arial" pitchFamily="34" charset="0"/>
              </a:rPr>
            </a:br>
            <a:r>
              <a:rPr lang="en-US" sz="1000" b="1" dirty="0" smtClean="0">
                <a:latin typeface="Arial" pitchFamily="34" charset="0"/>
                <a:cs typeface="Arial" pitchFamily="34" charset="0"/>
              </a:rPr>
              <a:t>HDD</a:t>
            </a:r>
            <a:r>
              <a:rPr lang="en-US" sz="1000" dirty="0" smtClean="0">
                <a:latin typeface="Arial" pitchFamily="34" charset="0"/>
                <a:cs typeface="Arial" pitchFamily="34" charset="0"/>
              </a:rPr>
              <a:t> 	200 GB Required for Saving Clip Image</a:t>
            </a:r>
            <a:br>
              <a:rPr lang="en-US" sz="1000" dirty="0" smtClean="0">
                <a:latin typeface="Arial" pitchFamily="34" charset="0"/>
                <a:cs typeface="Arial" pitchFamily="34" charset="0"/>
              </a:rPr>
            </a:br>
            <a:r>
              <a:rPr lang="en-US" sz="1000" b="1" dirty="0" smtClean="0">
                <a:latin typeface="Arial" pitchFamily="34" charset="0"/>
                <a:cs typeface="Arial" pitchFamily="34" charset="0"/>
              </a:rPr>
              <a:t>OS</a:t>
            </a:r>
            <a:r>
              <a:rPr lang="en-US" sz="1000" dirty="0" smtClean="0">
                <a:latin typeface="Arial" pitchFamily="34" charset="0"/>
                <a:cs typeface="Arial" pitchFamily="34" charset="0"/>
              </a:rPr>
              <a:t> 	Microsoft Windows XP or Higher	</a:t>
            </a:r>
            <a:br>
              <a:rPr lang="en-US" sz="1000" dirty="0" smtClean="0">
                <a:latin typeface="Arial" pitchFamily="34" charset="0"/>
                <a:cs typeface="Arial" pitchFamily="34" charset="0"/>
              </a:rPr>
            </a:br>
            <a:r>
              <a:rPr lang="en-US" sz="1000" b="1" dirty="0" smtClean="0">
                <a:latin typeface="Arial" pitchFamily="34" charset="0"/>
                <a:cs typeface="Arial" pitchFamily="34" charset="0"/>
              </a:rPr>
              <a:t>Resolution</a:t>
            </a:r>
            <a:r>
              <a:rPr lang="en-US" sz="1000" dirty="0" smtClean="0">
                <a:latin typeface="Arial" pitchFamily="34" charset="0"/>
                <a:cs typeface="Arial" pitchFamily="34" charset="0"/>
              </a:rPr>
              <a:t>	Higher than 1024X768</a:t>
            </a:r>
          </a:p>
        </p:txBody>
      </p:sp>
      <p:grpSp>
        <p:nvGrpSpPr>
          <p:cNvPr id="15" name="Group 14"/>
          <p:cNvGrpSpPr/>
          <p:nvPr/>
        </p:nvGrpSpPr>
        <p:grpSpPr>
          <a:xfrm>
            <a:off x="304800" y="1932801"/>
            <a:ext cx="7032092" cy="276999"/>
            <a:chOff x="177006" y="829432"/>
            <a:chExt cx="3905282" cy="118870"/>
          </a:xfrm>
        </p:grpSpPr>
        <p:sp>
          <p:nvSpPr>
            <p:cNvPr id="18" name="Rectangle 17"/>
            <p:cNvSpPr/>
            <p:nvPr/>
          </p:nvSpPr>
          <p:spPr>
            <a:xfrm>
              <a:off x="205566" y="836612"/>
              <a:ext cx="1673636" cy="102394"/>
            </a:xfrm>
            <a:prstGeom prst="rect">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TextBox 18"/>
            <p:cNvSpPr txBox="1"/>
            <p:nvPr/>
          </p:nvSpPr>
          <p:spPr>
            <a:xfrm>
              <a:off x="177006" y="829432"/>
              <a:ext cx="2285999" cy="118870"/>
            </a:xfrm>
            <a:prstGeom prst="rect">
              <a:avLst/>
            </a:prstGeom>
            <a:noFill/>
          </p:spPr>
          <p:txBody>
            <a:bodyPr wrap="square" rtlCol="0">
              <a:spAutoFit/>
            </a:bodyPr>
            <a:lstStyle/>
            <a:p>
              <a:r>
                <a:rPr lang="en-US" sz="1200" b="1" smtClean="0">
                  <a:solidFill>
                    <a:schemeClr val="bg1"/>
                  </a:solidFill>
                  <a:latin typeface="Arial" pitchFamily="34" charset="0"/>
                  <a:cs typeface="Arial" pitchFamily="34" charset="0"/>
                </a:rPr>
                <a:t>TROUBLESHOOTING</a:t>
              </a:r>
              <a:endParaRPr lang="en-US" sz="1200" b="1" dirty="0">
                <a:solidFill>
                  <a:schemeClr val="bg1"/>
                </a:solidFill>
                <a:latin typeface="Arial" pitchFamily="34" charset="0"/>
                <a:cs typeface="Arial" pitchFamily="34" charset="0"/>
              </a:endParaRPr>
            </a:p>
          </p:txBody>
        </p:sp>
        <p:cxnSp>
          <p:nvCxnSpPr>
            <p:cNvPr id="20" name="Straight Connector 19"/>
            <p:cNvCxnSpPr/>
            <p:nvPr/>
          </p:nvCxnSpPr>
          <p:spPr>
            <a:xfrm>
              <a:off x="1853406" y="939006"/>
              <a:ext cx="2228882" cy="0"/>
            </a:xfrm>
            <a:prstGeom prst="line">
              <a:avLst/>
            </a:prstGeom>
            <a:ln w="25400">
              <a:solidFill>
                <a:schemeClr val="tx1"/>
              </a:solidFill>
            </a:ln>
          </p:spPr>
          <p:style>
            <a:lnRef idx="1">
              <a:schemeClr val="dk1"/>
            </a:lnRef>
            <a:fillRef idx="0">
              <a:schemeClr val="dk1"/>
            </a:fillRef>
            <a:effectRef idx="0">
              <a:schemeClr val="dk1"/>
            </a:effectRef>
            <a:fontRef idx="minor">
              <a:schemeClr val="tx1"/>
            </a:fontRef>
          </p:style>
        </p:cxnSp>
      </p:grpSp>
      <p:pic>
        <p:nvPicPr>
          <p:cNvPr id="21" name="Picture 2" descr="C:\Users\lala\Desktop\DW\Untitled-3.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2" name="Rectangle 21"/>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3" name="Rectangle 22"/>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4" name="Rectangle 23"/>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5" name="Rectangle 24"/>
          <p:cNvSpPr/>
          <p:nvPr/>
        </p:nvSpPr>
        <p:spPr>
          <a:xfrm>
            <a:off x="6437375"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49</a:t>
            </a:r>
            <a:endParaRPr lang="en-US" sz="1000" b="1" dirty="0">
              <a:solidFill>
                <a:prstClr val="black"/>
              </a:solidFill>
              <a:latin typeface="Arial Narrow" pitchFamily="34" charset="0"/>
              <a:cs typeface="Arial" pitchFamily="34" charset="0"/>
            </a:endParaRPr>
          </a:p>
        </p:txBody>
      </p:sp>
    </p:spTree>
    <p:extLst>
      <p:ext uri="{BB962C8B-B14F-4D97-AF65-F5344CB8AC3E}">
        <p14:creationId xmlns:p14="http://schemas.microsoft.com/office/powerpoint/2010/main" val="4674760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228" y="5952939"/>
            <a:ext cx="3939564" cy="2922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318727" y="2365703"/>
            <a:ext cx="7032094" cy="3576247"/>
          </a:xfrm>
          <a:prstGeom prst="rect">
            <a:avLst/>
          </a:prstGeom>
          <a:noFill/>
        </p:spPr>
        <p:txBody>
          <a:bodyPr wrap="square" lIns="188860" tIns="94430" rIns="188860" bIns="94430" rtlCol="0">
            <a:spAutoFit/>
          </a:bodyPr>
          <a:lstStyle/>
          <a:p>
            <a:r>
              <a:rPr lang="en-US" sz="1000" dirty="0" smtClean="0">
                <a:latin typeface="Arial" pitchFamily="34" charset="0"/>
                <a:cs typeface="Arial" pitchFamily="34" charset="0"/>
              </a:rPr>
              <a:t>Before sending your camera for repair, check the following or contact your technical specialist. </a:t>
            </a:r>
          </a:p>
          <a:p>
            <a:endParaRPr lang="en-US" sz="1000" dirty="0">
              <a:latin typeface="Arial" pitchFamily="34" charset="0"/>
              <a:cs typeface="Arial" pitchFamily="34" charset="0"/>
            </a:endParaRPr>
          </a:p>
          <a:p>
            <a:r>
              <a:rPr lang="en-US" sz="1000" b="1" spc="200" dirty="0" smtClean="0">
                <a:latin typeface="Microsoft Sans Serif" pitchFamily="34" charset="0"/>
                <a:cs typeface="Microsoft Sans Serif" pitchFamily="34" charset="0"/>
              </a:rPr>
              <a:t>Setting the IP Address for your PC</a:t>
            </a:r>
          </a:p>
          <a:p>
            <a:r>
              <a:rPr lang="en-US" sz="1000" dirty="0" smtClean="0">
                <a:latin typeface="Arial" pitchFamily="34" charset="0"/>
                <a:cs typeface="Arial" pitchFamily="34" charset="0"/>
              </a:rPr>
              <a:t>Dynamic Host  Configuration Protocol (DHCP) is the default setting for the camera. </a:t>
            </a:r>
          </a:p>
          <a:p>
            <a:endParaRPr lang="en-US" sz="1000" dirty="0" smtClean="0">
              <a:latin typeface="Arial" pitchFamily="34" charset="0"/>
              <a:cs typeface="Arial" pitchFamily="34" charset="0"/>
            </a:endParaRPr>
          </a:p>
          <a:p>
            <a:r>
              <a:rPr lang="en-US" sz="1000" dirty="0" smtClean="0">
                <a:latin typeface="Arial" pitchFamily="34" charset="0"/>
                <a:cs typeface="Arial" pitchFamily="34" charset="0"/>
              </a:rPr>
              <a:t>If the MEGAPIX camera is connected to a DHCP network and the camera’s IP Configuration Mode is set to DHCP, the server will automatically assign an IP address to the camera. If the camera is using DHCP, the default IP address will be 192.168.1.123, and the default subnet mask will be 255.255.255.0. </a:t>
            </a:r>
          </a:p>
          <a:p>
            <a:endParaRPr lang="en-US" sz="1000" dirty="0" smtClean="0">
              <a:latin typeface="Arial" pitchFamily="34" charset="0"/>
              <a:cs typeface="Arial" pitchFamily="34" charset="0"/>
            </a:endParaRPr>
          </a:p>
          <a:p>
            <a:r>
              <a:rPr lang="en-US" sz="1000" dirty="0" smtClean="0">
                <a:latin typeface="Arial" pitchFamily="34" charset="0"/>
                <a:cs typeface="Arial" pitchFamily="34" charset="0"/>
              </a:rPr>
              <a:t>The MEGAPIX camera can also connect to the </a:t>
            </a:r>
            <a:r>
              <a:rPr lang="en-US" sz="1000" dirty="0" err="1" smtClean="0">
                <a:latin typeface="Arial" pitchFamily="34" charset="0"/>
                <a:cs typeface="Arial" pitchFamily="34" charset="0"/>
              </a:rPr>
              <a:t>webviewer</a:t>
            </a:r>
            <a:r>
              <a:rPr lang="en-US" sz="1000" dirty="0" smtClean="0">
                <a:latin typeface="Arial" pitchFamily="34" charset="0"/>
                <a:cs typeface="Arial" pitchFamily="34" charset="0"/>
              </a:rPr>
              <a:t>  using a static IP address. This will allow you to set your own IP address manually. </a:t>
            </a:r>
          </a:p>
          <a:p>
            <a:endParaRPr lang="en-US" sz="1000" dirty="0" smtClean="0">
              <a:latin typeface="Arial" pitchFamily="34" charset="0"/>
              <a:cs typeface="Arial" pitchFamily="34" charset="0"/>
            </a:endParaRPr>
          </a:p>
          <a:p>
            <a:r>
              <a:rPr lang="en-US" sz="1000" dirty="0" smtClean="0">
                <a:latin typeface="Arial" pitchFamily="34" charset="0"/>
                <a:cs typeface="Arial" pitchFamily="34" charset="0"/>
              </a:rPr>
              <a:t>Setup the Network Protocol on your PC. </a:t>
            </a:r>
          </a:p>
          <a:p>
            <a:pPr marL="354113" indent="-354113">
              <a:buFont typeface="+mj-lt"/>
              <a:buAutoNum type="arabicPeriod"/>
            </a:pPr>
            <a:r>
              <a:rPr lang="en-US" sz="1000" dirty="0" smtClean="0">
                <a:latin typeface="Arial" pitchFamily="34" charset="0"/>
                <a:cs typeface="Arial" pitchFamily="34" charset="0"/>
              </a:rPr>
              <a:t>Go to Network icon on your PC. </a:t>
            </a:r>
          </a:p>
          <a:p>
            <a:pPr marL="354113" indent="-354113">
              <a:buFont typeface="+mj-lt"/>
              <a:buAutoNum type="arabicPeriod"/>
            </a:pPr>
            <a:r>
              <a:rPr lang="en-US" sz="1000" dirty="0" smtClean="0">
                <a:latin typeface="Arial" pitchFamily="34" charset="0"/>
                <a:cs typeface="Arial" pitchFamily="34" charset="0"/>
              </a:rPr>
              <a:t>Right-click and select Properties. </a:t>
            </a:r>
          </a:p>
          <a:p>
            <a:pPr marL="354113" indent="-354113">
              <a:buFont typeface="+mj-lt"/>
              <a:buAutoNum type="arabicPeriod"/>
            </a:pPr>
            <a:r>
              <a:rPr lang="en-US" sz="1000" dirty="0" smtClean="0">
                <a:latin typeface="Arial" pitchFamily="34" charset="0"/>
                <a:cs typeface="Arial" pitchFamily="34" charset="0"/>
              </a:rPr>
              <a:t>Double-click Local Area Connection. </a:t>
            </a:r>
          </a:p>
          <a:p>
            <a:pPr marL="354113" indent="-354113">
              <a:buFont typeface="+mj-lt"/>
              <a:buAutoNum type="arabicPeriod"/>
            </a:pPr>
            <a:r>
              <a:rPr lang="en-US" sz="1000" dirty="0" smtClean="0">
                <a:latin typeface="Arial" pitchFamily="34" charset="0"/>
                <a:cs typeface="Arial" pitchFamily="34" charset="0"/>
              </a:rPr>
              <a:t>Click Properties. </a:t>
            </a:r>
          </a:p>
          <a:p>
            <a:pPr marL="354113" indent="-354113">
              <a:buFont typeface="+mj-lt"/>
              <a:buAutoNum type="arabicPeriod"/>
            </a:pPr>
            <a:r>
              <a:rPr lang="en-US" sz="1000" dirty="0" smtClean="0">
                <a:latin typeface="Arial" pitchFamily="34" charset="0"/>
                <a:cs typeface="Arial" pitchFamily="34" charset="0"/>
              </a:rPr>
              <a:t>Double-click Internet Protocol Version 4 (TCP/IPv4). </a:t>
            </a:r>
            <a:endParaRPr lang="en-US" sz="1000" dirty="0">
              <a:latin typeface="Arial" pitchFamily="34" charset="0"/>
              <a:cs typeface="Arial" pitchFamily="34" charset="0"/>
            </a:endParaRPr>
          </a:p>
          <a:p>
            <a:pPr marL="354113" indent="-354113">
              <a:buFont typeface="+mj-lt"/>
              <a:buAutoNum type="arabicPeriod"/>
            </a:pPr>
            <a:r>
              <a:rPr lang="en-US" sz="1000" dirty="0" smtClean="0">
                <a:latin typeface="Arial" pitchFamily="34" charset="0"/>
                <a:cs typeface="Arial" pitchFamily="34" charset="0"/>
              </a:rPr>
              <a:t>Select Obtain an IP address automatically to set the computer to a dynamic IP address, or select Use the following IP address to set the computer to a static IP address. </a:t>
            </a:r>
          </a:p>
          <a:p>
            <a:pPr marL="354113" indent="-354113">
              <a:buFont typeface="+mj-lt"/>
              <a:buAutoNum type="arabicPeriod"/>
            </a:pPr>
            <a:r>
              <a:rPr lang="en-US" sz="1000" dirty="0" smtClean="0">
                <a:latin typeface="Arial" pitchFamily="34" charset="0"/>
                <a:cs typeface="Arial" pitchFamily="34" charset="0"/>
              </a:rPr>
              <a:t>If the option Use the following IP address has been selected, setup the IP address as 192.168.1.XXX. The last three digits should be a number between 1 and 254. </a:t>
            </a:r>
          </a:p>
        </p:txBody>
      </p:sp>
      <p:grpSp>
        <p:nvGrpSpPr>
          <p:cNvPr id="15" name="Group 14"/>
          <p:cNvGrpSpPr/>
          <p:nvPr/>
        </p:nvGrpSpPr>
        <p:grpSpPr>
          <a:xfrm>
            <a:off x="304800" y="1932801"/>
            <a:ext cx="7032092" cy="276999"/>
            <a:chOff x="177006" y="829432"/>
            <a:chExt cx="3905282" cy="118870"/>
          </a:xfrm>
        </p:grpSpPr>
        <p:sp>
          <p:nvSpPr>
            <p:cNvPr id="18" name="Rectangle 17"/>
            <p:cNvSpPr/>
            <p:nvPr/>
          </p:nvSpPr>
          <p:spPr>
            <a:xfrm>
              <a:off x="205566" y="836612"/>
              <a:ext cx="1673636" cy="102394"/>
            </a:xfrm>
            <a:prstGeom prst="rect">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TextBox 18"/>
            <p:cNvSpPr txBox="1"/>
            <p:nvPr/>
          </p:nvSpPr>
          <p:spPr>
            <a:xfrm>
              <a:off x="177006" y="829432"/>
              <a:ext cx="2285999" cy="118870"/>
            </a:xfrm>
            <a:prstGeom prst="rect">
              <a:avLst/>
            </a:prstGeom>
            <a:noFill/>
          </p:spPr>
          <p:txBody>
            <a:bodyPr wrap="square" rtlCol="0">
              <a:spAutoFit/>
            </a:bodyPr>
            <a:lstStyle/>
            <a:p>
              <a:r>
                <a:rPr lang="en-US" sz="1200" b="1" smtClean="0">
                  <a:solidFill>
                    <a:schemeClr val="bg1"/>
                  </a:solidFill>
                  <a:latin typeface="Arial" pitchFamily="34" charset="0"/>
                  <a:cs typeface="Arial" pitchFamily="34" charset="0"/>
                </a:rPr>
                <a:t>TROUBLESHOOTING</a:t>
              </a:r>
              <a:endParaRPr lang="en-US" sz="1200" b="1" dirty="0">
                <a:solidFill>
                  <a:schemeClr val="bg1"/>
                </a:solidFill>
                <a:latin typeface="Arial" pitchFamily="34" charset="0"/>
                <a:cs typeface="Arial" pitchFamily="34" charset="0"/>
              </a:endParaRPr>
            </a:p>
          </p:txBody>
        </p:sp>
        <p:cxnSp>
          <p:nvCxnSpPr>
            <p:cNvPr id="20" name="Straight Connector 19"/>
            <p:cNvCxnSpPr/>
            <p:nvPr/>
          </p:nvCxnSpPr>
          <p:spPr>
            <a:xfrm>
              <a:off x="1853406" y="939006"/>
              <a:ext cx="2228882" cy="0"/>
            </a:xfrm>
            <a:prstGeom prst="line">
              <a:avLst/>
            </a:prstGeom>
            <a:ln w="25400">
              <a:solidFill>
                <a:schemeClr val="tx1"/>
              </a:solidFill>
            </a:ln>
          </p:spPr>
          <p:style>
            <a:lnRef idx="1">
              <a:schemeClr val="dk1"/>
            </a:lnRef>
            <a:fillRef idx="0">
              <a:schemeClr val="dk1"/>
            </a:fillRef>
            <a:effectRef idx="0">
              <a:schemeClr val="dk1"/>
            </a:effectRef>
            <a:fontRef idx="minor">
              <a:schemeClr val="tx1"/>
            </a:fontRef>
          </p:style>
        </p:cxnSp>
      </p:grpSp>
      <p:pic>
        <p:nvPicPr>
          <p:cNvPr id="2054"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1002" t="861" r="1053" b="1087"/>
          <a:stretch/>
        </p:blipFill>
        <p:spPr bwMode="auto">
          <a:xfrm>
            <a:off x="4545846" y="5963160"/>
            <a:ext cx="2791046" cy="2912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15"/>
          <p:cNvSpPr/>
          <p:nvPr/>
        </p:nvSpPr>
        <p:spPr>
          <a:xfrm>
            <a:off x="2971800" y="7051777"/>
            <a:ext cx="862974" cy="266700"/>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26" name="Rectangle 25"/>
          <p:cNvSpPr/>
          <p:nvPr/>
        </p:nvSpPr>
        <p:spPr>
          <a:xfrm>
            <a:off x="4643393" y="6635446"/>
            <a:ext cx="2609610" cy="832663"/>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27" name="Rectangle 26"/>
          <p:cNvSpPr/>
          <p:nvPr/>
        </p:nvSpPr>
        <p:spPr>
          <a:xfrm>
            <a:off x="1066800" y="8305800"/>
            <a:ext cx="710574" cy="266700"/>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0" name="Rectangle 29"/>
          <p:cNvSpPr/>
          <p:nvPr/>
        </p:nvSpPr>
        <p:spPr>
          <a:xfrm>
            <a:off x="780492"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50</a:t>
            </a:r>
            <a:endParaRPr lang="en-US" sz="1000" b="1" dirty="0">
              <a:solidFill>
                <a:prstClr val="black"/>
              </a:solidFill>
              <a:latin typeface="Arial Narrow" pitchFamily="34" charset="0"/>
              <a:cs typeface="Arial" pitchFamily="34" charset="0"/>
            </a:endParaRPr>
          </a:p>
        </p:txBody>
      </p:sp>
      <p:sp>
        <p:nvSpPr>
          <p:cNvPr id="31" name="Rectangle 30"/>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32" name="Rectangle 31"/>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33" name="Rectangle 32"/>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Tree>
    <p:extLst>
      <p:ext uri="{BB962C8B-B14F-4D97-AF65-F5344CB8AC3E}">
        <p14:creationId xmlns:p14="http://schemas.microsoft.com/office/powerpoint/2010/main" val="249631760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18727" y="2365702"/>
            <a:ext cx="7032094" cy="3268470"/>
          </a:xfrm>
          <a:prstGeom prst="rect">
            <a:avLst/>
          </a:prstGeom>
          <a:noFill/>
        </p:spPr>
        <p:txBody>
          <a:bodyPr wrap="square" lIns="188860" tIns="94430" rIns="188860" bIns="94430" rtlCol="0">
            <a:spAutoFit/>
          </a:bodyPr>
          <a:lstStyle/>
          <a:p>
            <a:r>
              <a:rPr lang="en-US" sz="1000" b="1" dirty="0">
                <a:latin typeface="Arial" pitchFamily="34" charset="0"/>
                <a:cs typeface="Arial" pitchFamily="34" charset="0"/>
              </a:rPr>
              <a:t>Digital Watchdog </a:t>
            </a:r>
            <a:r>
              <a:rPr lang="en-US" sz="1000" dirty="0">
                <a:latin typeface="Arial" pitchFamily="34" charset="0"/>
                <a:cs typeface="Arial" pitchFamily="34" charset="0"/>
              </a:rPr>
              <a:t>(referred to as “the Warrantor”) warrants the Camera against defects in materials or workmanships as follows: </a:t>
            </a:r>
          </a:p>
          <a:p>
            <a:endParaRPr lang="en-US" sz="1000" dirty="0">
              <a:latin typeface="Arial" pitchFamily="34" charset="0"/>
              <a:cs typeface="Arial" pitchFamily="34" charset="0"/>
            </a:endParaRPr>
          </a:p>
          <a:p>
            <a:r>
              <a:rPr lang="en-US" sz="1000" b="1" dirty="0">
                <a:latin typeface="Arial" pitchFamily="34" charset="0"/>
                <a:cs typeface="Arial" pitchFamily="34" charset="0"/>
              </a:rPr>
              <a:t>Labor</a:t>
            </a:r>
            <a:r>
              <a:rPr lang="en-US" sz="1000" dirty="0">
                <a:latin typeface="Arial" pitchFamily="34" charset="0"/>
                <a:cs typeface="Arial" pitchFamily="34" charset="0"/>
              </a:rPr>
              <a:t>: For the initial two (2) years, one (1) year for IR LED, from the date of original purchase if the camera is determined to be defective, the Warrantor will repair or replace the unit with new or refurbished product at its option, at no charge. </a:t>
            </a:r>
          </a:p>
          <a:p>
            <a:endParaRPr lang="en-US" sz="1000" dirty="0">
              <a:latin typeface="Arial" pitchFamily="34" charset="0"/>
              <a:cs typeface="Arial" pitchFamily="34" charset="0"/>
            </a:endParaRPr>
          </a:p>
          <a:p>
            <a:r>
              <a:rPr lang="en-US" sz="1000" b="1" dirty="0">
                <a:latin typeface="Arial" pitchFamily="34" charset="0"/>
                <a:cs typeface="Arial" pitchFamily="34" charset="0"/>
              </a:rPr>
              <a:t>Parts</a:t>
            </a:r>
            <a:r>
              <a:rPr lang="en-US" sz="1000" dirty="0">
                <a:latin typeface="Arial" pitchFamily="34" charset="0"/>
                <a:cs typeface="Arial" pitchFamily="34" charset="0"/>
              </a:rPr>
              <a:t>: In addition, the Warrantor will supply replacement parts for the initial two (2) years, one (1) year for IR LED. </a:t>
            </a:r>
          </a:p>
          <a:p>
            <a:endParaRPr lang="en-US" sz="1000" dirty="0">
              <a:latin typeface="Arial" pitchFamily="34" charset="0"/>
              <a:cs typeface="Arial" pitchFamily="34" charset="0"/>
            </a:endParaRPr>
          </a:p>
          <a:p>
            <a:r>
              <a:rPr lang="en-US" sz="1000" dirty="0">
                <a:latin typeface="Arial" pitchFamily="34" charset="0"/>
                <a:cs typeface="Arial" pitchFamily="34" charset="0"/>
              </a:rPr>
              <a:t>To obtain warranty or out of warranty service, please contact a technical support representative at 1-866-446-3595 Monday through Friday from 8:30AM to 8:00PM EST. </a:t>
            </a:r>
          </a:p>
          <a:p>
            <a:endParaRPr lang="en-US" sz="1000" dirty="0">
              <a:latin typeface="Arial" pitchFamily="34" charset="0"/>
              <a:cs typeface="Arial" pitchFamily="34" charset="0"/>
            </a:endParaRPr>
          </a:p>
          <a:p>
            <a:r>
              <a:rPr lang="en-US" sz="1000" dirty="0">
                <a:latin typeface="Arial" pitchFamily="34" charset="0"/>
                <a:cs typeface="Arial" pitchFamily="34" charset="0"/>
              </a:rPr>
              <a:t>A purchase receipt or other proof of the date of the original purchase is required before warranty service is rendered. This warranty only covers failures due to defects in materials and workmanship which arise during normal use. This warranty does not cover damages which occurs in shipment or failures which are caused by products not supplied by the Warrantor or failures which result from accident, misuse, abuse, neglect, mishandling, misapplication, alteration, modification, faulty installation, set-up adjustments, improper antenna, inadequate signal pickup, maladjustments of consumer controls, improper operation, power line surge, improper voltage supply, lightning damage, rental use of the product or service by anyone other than an authorized repair facility or damage that is attributable to acts of God.  </a:t>
            </a:r>
          </a:p>
          <a:p>
            <a:endParaRPr lang="en-US" sz="1000" dirty="0">
              <a:latin typeface="Arial" pitchFamily="34" charset="0"/>
              <a:cs typeface="Arial" pitchFamily="34" charset="0"/>
            </a:endParaRPr>
          </a:p>
        </p:txBody>
      </p:sp>
      <p:sp>
        <p:nvSpPr>
          <p:cNvPr id="11" name="TextBox 10"/>
          <p:cNvSpPr txBox="1"/>
          <p:nvPr/>
        </p:nvSpPr>
        <p:spPr>
          <a:xfrm>
            <a:off x="318729" y="1679160"/>
            <a:ext cx="7032094"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WARRANTY INFORMATION*</a:t>
            </a:r>
            <a:endParaRPr lang="en-US" b="1" dirty="0">
              <a:latin typeface="Microsoft Sans Serif" pitchFamily="34" charset="0"/>
              <a:cs typeface="Microsoft Sans Serif" pitchFamily="34" charset="0"/>
            </a:endParaRPr>
          </a:p>
        </p:txBody>
      </p:sp>
      <p:pic>
        <p:nvPicPr>
          <p:cNvPr id="8" name="Picture 2" descr="C:\Users\lala\Desktop\DW\Untitled-3.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666581" y="469914"/>
            <a:ext cx="683963" cy="4449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5" name="Rectangle 14"/>
          <p:cNvSpPr/>
          <p:nvPr/>
        </p:nvSpPr>
        <p:spPr>
          <a:xfrm>
            <a:off x="0" y="469915"/>
            <a:ext cx="63246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6" name="Rectangle 15"/>
          <p:cNvSpPr/>
          <p:nvPr/>
        </p:nvSpPr>
        <p:spPr>
          <a:xfrm>
            <a:off x="701040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7" name="Rectangle 16"/>
          <p:cNvSpPr/>
          <p:nvPr/>
        </p:nvSpPr>
        <p:spPr>
          <a:xfrm>
            <a:off x="4918"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8" name="Rectangle 17"/>
          <p:cNvSpPr/>
          <p:nvPr/>
        </p:nvSpPr>
        <p:spPr>
          <a:xfrm>
            <a:off x="6437375"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51</a:t>
            </a:r>
            <a:endParaRPr lang="en-US" sz="1000" b="1" dirty="0">
              <a:solidFill>
                <a:prstClr val="black"/>
              </a:solidFill>
              <a:latin typeface="Arial Narrow" pitchFamily="34" charset="0"/>
              <a:cs typeface="Arial" pitchFamily="34" charset="0"/>
            </a:endParaRPr>
          </a:p>
        </p:txBody>
      </p:sp>
    </p:spTree>
    <p:extLst>
      <p:ext uri="{BB962C8B-B14F-4D97-AF65-F5344CB8AC3E}">
        <p14:creationId xmlns:p14="http://schemas.microsoft.com/office/powerpoint/2010/main" val="36483875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descr="C:\Users\lala\Desktop\DW\Untitled-2.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300635" y="4800600"/>
            <a:ext cx="6090765" cy="399192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18727" y="2365703"/>
            <a:ext cx="7032094" cy="2960693"/>
          </a:xfrm>
          <a:prstGeom prst="rect">
            <a:avLst/>
          </a:prstGeom>
          <a:noFill/>
        </p:spPr>
        <p:txBody>
          <a:bodyPr wrap="square" lIns="188860" tIns="94430" rIns="188860" bIns="94430" rtlCol="0">
            <a:spAutoFit/>
          </a:bodyPr>
          <a:lstStyle/>
          <a:p>
            <a:r>
              <a:rPr lang="en-US" sz="1000" dirty="0">
                <a:latin typeface="Arial" pitchFamily="34" charset="0"/>
                <a:cs typeface="Arial" pitchFamily="34" charset="0"/>
              </a:rPr>
              <a:t>There are no express warranties except as listed above. The Warrantor will not be liable for incidental or consequential damages (including, without limitation, damage to recording media) resulting from the use of these products, or arising out of any breach of the warranty. All express and implied warranties, including the warranties of merchantability and fitness for particular purpose, are limited to the applicable warranty period set forth above. </a:t>
            </a:r>
          </a:p>
          <a:p>
            <a:endParaRPr lang="en-US" sz="1000" dirty="0">
              <a:latin typeface="Arial" pitchFamily="34" charset="0"/>
              <a:cs typeface="Arial" pitchFamily="34" charset="0"/>
            </a:endParaRPr>
          </a:p>
          <a:p>
            <a:r>
              <a:rPr lang="en-US" sz="1000" dirty="0">
                <a:latin typeface="Arial" pitchFamily="34" charset="0"/>
                <a:cs typeface="Arial" pitchFamily="34" charset="0"/>
              </a:rPr>
              <a:t>Some states do not allow the exclusion or limitation of incidental or consequential damages or limitations on how long an implied warranty lasts, so the above exclusions or limitations may not apply to you. This warranty gives you specific legal rights, and you may also have other rights from vary from state to state. </a:t>
            </a:r>
          </a:p>
          <a:p>
            <a:endParaRPr lang="en-US" sz="1000" dirty="0">
              <a:latin typeface="Arial" pitchFamily="34" charset="0"/>
              <a:cs typeface="Arial" pitchFamily="34" charset="0"/>
            </a:endParaRPr>
          </a:p>
          <a:p>
            <a:r>
              <a:rPr lang="en-US" sz="1000" dirty="0">
                <a:latin typeface="Arial" pitchFamily="34" charset="0"/>
                <a:cs typeface="Arial" pitchFamily="34" charset="0"/>
              </a:rPr>
              <a:t>If the problem is not handled to your satisfaction, then write to the following address: </a:t>
            </a:r>
          </a:p>
          <a:p>
            <a:endParaRPr lang="en-US" sz="1000" dirty="0">
              <a:latin typeface="Arial" pitchFamily="34" charset="0"/>
              <a:cs typeface="Arial" pitchFamily="34" charset="0"/>
            </a:endParaRPr>
          </a:p>
          <a:p>
            <a:r>
              <a:rPr lang="en-US" sz="1000" dirty="0">
                <a:latin typeface="Arial" pitchFamily="34" charset="0"/>
                <a:cs typeface="Arial" pitchFamily="34" charset="0"/>
              </a:rPr>
              <a:t>Digital Watchdog, Inc. </a:t>
            </a:r>
          </a:p>
          <a:p>
            <a:r>
              <a:rPr lang="en-US" sz="1000" dirty="0">
                <a:latin typeface="Arial" pitchFamily="34" charset="0"/>
                <a:cs typeface="Arial" pitchFamily="34" charset="0"/>
              </a:rPr>
              <a:t>ATTN: RMA Department</a:t>
            </a:r>
          </a:p>
          <a:p>
            <a:r>
              <a:rPr lang="en-US" sz="1000" dirty="0">
                <a:latin typeface="Arial" pitchFamily="34" charset="0"/>
                <a:cs typeface="Arial" pitchFamily="34" charset="0"/>
              </a:rPr>
              <a:t>5436 W Crenshaw St</a:t>
            </a:r>
          </a:p>
          <a:p>
            <a:r>
              <a:rPr lang="en-US" sz="1000" dirty="0">
                <a:latin typeface="Arial" pitchFamily="34" charset="0"/>
                <a:cs typeface="Arial" pitchFamily="34" charset="0"/>
              </a:rPr>
              <a:t>Tampa, FL 33634 </a:t>
            </a:r>
          </a:p>
          <a:p>
            <a:endParaRPr lang="en-US" sz="1000" dirty="0">
              <a:latin typeface="Arial" pitchFamily="34" charset="0"/>
              <a:cs typeface="Arial" pitchFamily="34" charset="0"/>
            </a:endParaRPr>
          </a:p>
          <a:p>
            <a:r>
              <a:rPr lang="en-US" sz="1000" dirty="0">
                <a:latin typeface="Arial" pitchFamily="34" charset="0"/>
                <a:cs typeface="Arial" pitchFamily="34" charset="0"/>
              </a:rPr>
              <a:t>Service calls which do not involve defective materials or workmanship as determined by the Warrantor, in its sole discretion, are not covered. Cost of such service calls are the responsibility of the purchaser. </a:t>
            </a:r>
          </a:p>
        </p:txBody>
      </p:sp>
      <p:sp>
        <p:nvSpPr>
          <p:cNvPr id="17" name="TextBox 16"/>
          <p:cNvSpPr txBox="1"/>
          <p:nvPr/>
        </p:nvSpPr>
        <p:spPr>
          <a:xfrm>
            <a:off x="318729" y="1679160"/>
            <a:ext cx="7032094" cy="513870"/>
          </a:xfrm>
          <a:prstGeom prst="rect">
            <a:avLst/>
          </a:prstGeom>
          <a:noFill/>
        </p:spPr>
        <p:txBody>
          <a:bodyPr wrap="square" lIns="188860" tIns="94430" rIns="188860" bIns="94430" rtlCol="0">
            <a:spAutoFit/>
          </a:bodyPr>
          <a:lstStyle/>
          <a:p>
            <a:r>
              <a:rPr lang="en-US" b="1" dirty="0" smtClean="0">
                <a:latin typeface="Microsoft Sans Serif" pitchFamily="34" charset="0"/>
                <a:cs typeface="Microsoft Sans Serif" pitchFamily="34" charset="0"/>
              </a:rPr>
              <a:t>LIMITS &amp; EXCLUSIONS*</a:t>
            </a:r>
            <a:endParaRPr lang="en-US" b="1" dirty="0">
              <a:latin typeface="Microsoft Sans Serif" pitchFamily="34" charset="0"/>
              <a:cs typeface="Microsoft Sans Serif" pitchFamily="34" charset="0"/>
            </a:endParaRPr>
          </a:p>
        </p:txBody>
      </p:sp>
      <p:sp>
        <p:nvSpPr>
          <p:cNvPr id="18" name="Rectangle 17"/>
          <p:cNvSpPr/>
          <p:nvPr/>
        </p:nvSpPr>
        <p:spPr>
          <a:xfrm>
            <a:off x="780492" y="9332807"/>
            <a:ext cx="496825" cy="344593"/>
          </a:xfrm>
          <a:prstGeom prst="rect">
            <a:avLst/>
          </a:prstGeom>
        </p:spPr>
        <p:txBody>
          <a:bodyPr wrap="none" lIns="188860" tIns="94430" rIns="188860" bIns="94430">
            <a:spAutoFit/>
          </a:bodyPr>
          <a:lstStyle/>
          <a:p>
            <a:pPr lvl="0" algn="r"/>
            <a:r>
              <a:rPr lang="en-US" sz="1000" b="1" dirty="0" smtClean="0">
                <a:solidFill>
                  <a:prstClr val="black"/>
                </a:solidFill>
                <a:latin typeface="Arial Narrow" pitchFamily="34" charset="0"/>
                <a:cs typeface="Arial" pitchFamily="34" charset="0"/>
              </a:rPr>
              <a:t>52</a:t>
            </a:r>
            <a:endParaRPr lang="en-US" sz="1000" b="1" dirty="0">
              <a:solidFill>
                <a:prstClr val="black"/>
              </a:solidFill>
              <a:latin typeface="Arial Narrow" pitchFamily="34" charset="0"/>
              <a:cs typeface="Arial" pitchFamily="34" charset="0"/>
            </a:endParaRPr>
          </a:p>
        </p:txBody>
      </p:sp>
      <p:sp>
        <p:nvSpPr>
          <p:cNvPr id="19" name="Rectangle 18"/>
          <p:cNvSpPr/>
          <p:nvPr/>
        </p:nvSpPr>
        <p:spPr>
          <a:xfrm>
            <a:off x="0" y="9372600"/>
            <a:ext cx="762000"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0" name="Rectangle 19"/>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21" name="Rectangle 20"/>
          <p:cNvSpPr/>
          <p:nvPr/>
        </p:nvSpPr>
        <p:spPr>
          <a:xfrm>
            <a:off x="1390917" y="9372600"/>
            <a:ext cx="6396723"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Tree>
    <p:extLst>
      <p:ext uri="{BB962C8B-B14F-4D97-AF65-F5344CB8AC3E}">
        <p14:creationId xmlns:p14="http://schemas.microsoft.com/office/powerpoint/2010/main" val="31298597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918" y="4574051"/>
            <a:ext cx="7767481" cy="1421811"/>
          </a:xfrm>
          <a:prstGeom prst="rect">
            <a:avLst/>
          </a:prstGeom>
          <a:noFill/>
        </p:spPr>
        <p:txBody>
          <a:bodyPr wrap="square" lIns="188860" tIns="94430" rIns="188860" bIns="94430" rtlCol="0">
            <a:spAutoFit/>
          </a:bodyPr>
          <a:lstStyle/>
          <a:p>
            <a:pPr algn="ctr">
              <a:spcBef>
                <a:spcPts val="207"/>
              </a:spcBef>
            </a:pPr>
            <a:r>
              <a:rPr lang="en-US" sz="1000" b="1" dirty="0">
                <a:latin typeface="Arial" pitchFamily="34" charset="0"/>
                <a:cs typeface="Arial" pitchFamily="34" charset="0"/>
              </a:rPr>
              <a:t>5436 W Crenshaw St, Tampa, FL 33634</a:t>
            </a:r>
          </a:p>
          <a:p>
            <a:pPr algn="ctr">
              <a:spcBef>
                <a:spcPts val="207"/>
              </a:spcBef>
            </a:pPr>
            <a:r>
              <a:rPr lang="en-US" sz="1000" b="1" dirty="0">
                <a:latin typeface="Arial" pitchFamily="34" charset="0"/>
                <a:cs typeface="Arial" pitchFamily="34" charset="0"/>
              </a:rPr>
              <a:t>PH: 866-446-3595 | FAX: 813-888-9262</a:t>
            </a:r>
          </a:p>
          <a:p>
            <a:pPr algn="ctr">
              <a:spcBef>
                <a:spcPts val="207"/>
              </a:spcBef>
            </a:pPr>
            <a:r>
              <a:rPr lang="en-US" sz="1000" b="1" dirty="0">
                <a:latin typeface="Arial" pitchFamily="34" charset="0"/>
                <a:cs typeface="Arial" pitchFamily="34" charset="0"/>
              </a:rPr>
              <a:t>www.Digital-Watchdog.com</a:t>
            </a:r>
          </a:p>
          <a:p>
            <a:pPr algn="ctr">
              <a:spcBef>
                <a:spcPts val="207"/>
              </a:spcBef>
            </a:pPr>
            <a:r>
              <a:rPr lang="en-US" sz="1000" b="1" dirty="0">
                <a:latin typeface="Arial" pitchFamily="34" charset="0"/>
                <a:cs typeface="Arial" pitchFamily="34" charset="0"/>
              </a:rPr>
              <a:t>technicalsupport@dwcc.tv</a:t>
            </a:r>
          </a:p>
          <a:p>
            <a:pPr algn="ctr">
              <a:spcBef>
                <a:spcPts val="207"/>
              </a:spcBef>
            </a:pPr>
            <a:r>
              <a:rPr lang="en-US" sz="1000" b="1" dirty="0">
                <a:latin typeface="Arial" pitchFamily="34" charset="0"/>
                <a:cs typeface="Arial" pitchFamily="34" charset="0"/>
              </a:rPr>
              <a:t>Technical Support Hours: Monday-Friday</a:t>
            </a:r>
          </a:p>
          <a:p>
            <a:pPr algn="ctr">
              <a:spcBef>
                <a:spcPts val="207"/>
              </a:spcBef>
            </a:pPr>
            <a:r>
              <a:rPr lang="en-US" sz="1000" b="1" dirty="0">
                <a:latin typeface="Arial" pitchFamily="34" charset="0"/>
                <a:cs typeface="Arial" pitchFamily="34" charset="0"/>
              </a:rPr>
              <a:t>8:30am to 8:00pm Eastern Standard Time</a:t>
            </a:r>
          </a:p>
          <a:p>
            <a:pPr algn="ctr">
              <a:spcBef>
                <a:spcPts val="207"/>
              </a:spcBef>
            </a:pPr>
            <a:endParaRPr lang="en-US" sz="1000" b="1" dirty="0">
              <a:latin typeface="Arial" pitchFamily="34" charset="0"/>
              <a:cs typeface="Arial" pitchFamily="34" charset="0"/>
            </a:endParaRPr>
          </a:p>
        </p:txBody>
      </p:sp>
      <p:pic>
        <p:nvPicPr>
          <p:cNvPr id="7" name="Picture 4" descr="C:\Users\lala\Desktop\Untitled-1.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667000" y="3848383"/>
            <a:ext cx="2438400" cy="64741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9" name="Rectangle 8"/>
          <p:cNvSpPr/>
          <p:nvPr/>
        </p:nvSpPr>
        <p:spPr>
          <a:xfrm>
            <a:off x="0" y="469915"/>
            <a:ext cx="7772400" cy="470725"/>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
        <p:nvSpPr>
          <p:cNvPr id="11" name="Rectangle 10"/>
          <p:cNvSpPr/>
          <p:nvPr/>
        </p:nvSpPr>
        <p:spPr>
          <a:xfrm>
            <a:off x="4918" y="9372600"/>
            <a:ext cx="7767482" cy="300180"/>
          </a:xfrm>
          <a:prstGeom prst="rect">
            <a:avLst/>
          </a:prstGeom>
          <a:solidFill>
            <a:schemeClr val="bg1">
              <a:lumMod val="95000"/>
            </a:schemeClr>
          </a:solidFill>
          <a:ln>
            <a:noFill/>
          </a:ln>
        </p:spPr>
        <p:style>
          <a:lnRef idx="2">
            <a:schemeClr val="accent6"/>
          </a:lnRef>
          <a:fillRef idx="1">
            <a:schemeClr val="lt1"/>
          </a:fillRef>
          <a:effectRef idx="0">
            <a:schemeClr val="accent6"/>
          </a:effectRef>
          <a:fontRef idx="minor">
            <a:schemeClr val="dk1"/>
          </a:fontRef>
        </p:style>
        <p:txBody>
          <a:bodyPr lIns="188860" tIns="94430" rIns="188860" bIns="94430" rtlCol="0" anchor="ctr"/>
          <a:lstStyle/>
          <a:p>
            <a:pPr algn="ctr"/>
            <a:endParaRPr lang="en-US">
              <a:solidFill>
                <a:schemeClr val="bg1">
                  <a:lumMod val="85000"/>
                </a:schemeClr>
              </a:solidFill>
            </a:endParaRPr>
          </a:p>
        </p:txBody>
      </p:sp>
    </p:spTree>
    <p:extLst>
      <p:ext uri="{BB962C8B-B14F-4D97-AF65-F5344CB8AC3E}">
        <p14:creationId xmlns:p14="http://schemas.microsoft.com/office/powerpoint/2010/main" val="25225038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1100</TotalTime>
  <Words>5496</Words>
  <Application>Microsoft Office PowerPoint</Application>
  <PresentationFormat>Custom</PresentationFormat>
  <Paragraphs>824</Paragraphs>
  <Slides>53</Slides>
  <Notes>1</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lala</dc:creator>
  <cp:lastModifiedBy>debbieg</cp:lastModifiedBy>
  <cp:revision>91</cp:revision>
  <cp:lastPrinted>2012-06-20T18:00:28Z</cp:lastPrinted>
  <dcterms:created xsi:type="dcterms:W3CDTF">2012-04-06T15:15:53Z</dcterms:created>
  <dcterms:modified xsi:type="dcterms:W3CDTF">2013-03-19T13:46:51Z</dcterms:modified>
</cp:coreProperties>
</file>